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notesSlides/notesSlide29.xml" ContentType="application/vnd.openxmlformats-officedocument.presentationml.notesSlide+xml"/>
  <Override PartName="/ppt/tags/tag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7" r:id="rId2"/>
    <p:sldId id="301" r:id="rId3"/>
    <p:sldId id="5054" r:id="rId4"/>
    <p:sldId id="260" r:id="rId5"/>
    <p:sldId id="362" r:id="rId6"/>
    <p:sldId id="366" r:id="rId7"/>
    <p:sldId id="2076137120" r:id="rId8"/>
    <p:sldId id="2076137122" r:id="rId9"/>
    <p:sldId id="2076137121" r:id="rId10"/>
    <p:sldId id="2076137124" r:id="rId11"/>
    <p:sldId id="2076137126" r:id="rId12"/>
    <p:sldId id="2076137127" r:id="rId13"/>
    <p:sldId id="263" r:id="rId14"/>
    <p:sldId id="2134805556" r:id="rId15"/>
    <p:sldId id="2134805557" r:id="rId16"/>
    <p:sldId id="1783" r:id="rId17"/>
    <p:sldId id="1784" r:id="rId18"/>
    <p:sldId id="1785" r:id="rId19"/>
    <p:sldId id="2076137131" r:id="rId20"/>
    <p:sldId id="2076137132" r:id="rId21"/>
    <p:sldId id="2076137128" r:id="rId22"/>
    <p:sldId id="1804" r:id="rId23"/>
    <p:sldId id="1805" r:id="rId24"/>
    <p:sldId id="1806" r:id="rId25"/>
    <p:sldId id="1807" r:id="rId26"/>
    <p:sldId id="1808" r:id="rId27"/>
    <p:sldId id="1809" r:id="rId28"/>
    <p:sldId id="1810" r:id="rId29"/>
    <p:sldId id="3511" r:id="rId30"/>
    <p:sldId id="10755" r:id="rId31"/>
    <p:sldId id="10756" r:id="rId32"/>
    <p:sldId id="10757" r:id="rId33"/>
    <p:sldId id="3500" r:id="rId34"/>
    <p:sldId id="2134805537" r:id="rId35"/>
    <p:sldId id="2134805536" r:id="rId36"/>
    <p:sldId id="2076137129" r:id="rId37"/>
    <p:sldId id="1824" r:id="rId38"/>
    <p:sldId id="1796" r:id="rId39"/>
    <p:sldId id="1798" r:id="rId40"/>
    <p:sldId id="1797" r:id="rId41"/>
    <p:sldId id="1823" r:id="rId42"/>
    <p:sldId id="1799" r:id="rId43"/>
    <p:sldId id="1800" r:id="rId44"/>
    <p:sldId id="10750" r:id="rId45"/>
    <p:sldId id="3521" r:id="rId46"/>
    <p:sldId id="3506" r:id="rId47"/>
    <p:sldId id="3525" r:id="rId48"/>
    <p:sldId id="3524" r:id="rId49"/>
    <p:sldId id="10732" r:id="rId50"/>
    <p:sldId id="3522" r:id="rId51"/>
    <p:sldId id="3505" r:id="rId52"/>
    <p:sldId id="2076137130" r:id="rId53"/>
    <p:sldId id="1814" r:id="rId54"/>
    <p:sldId id="1815" r:id="rId55"/>
    <p:sldId id="1817" r:id="rId56"/>
    <p:sldId id="1816" r:id="rId57"/>
    <p:sldId id="1818" r:id="rId58"/>
    <p:sldId id="1822" r:id="rId59"/>
    <p:sldId id="1819" r:id="rId60"/>
    <p:sldId id="2134805545" r:id="rId61"/>
    <p:sldId id="2134805546" r:id="rId62"/>
    <p:sldId id="2134805548" r:id="rId63"/>
    <p:sldId id="2134805549" r:id="rId64"/>
    <p:sldId id="2134805550" r:id="rId65"/>
    <p:sldId id="3504" r:id="rId66"/>
    <p:sldId id="2134805551" r:id="rId67"/>
    <p:sldId id="3515" r:id="rId68"/>
    <p:sldId id="2134805555" r:id="rId69"/>
    <p:sldId id="4950" r:id="rId70"/>
    <p:sldId id="4926" r:id="rId71"/>
    <p:sldId id="4928" r:id="rId72"/>
    <p:sldId id="4929" r:id="rId73"/>
    <p:sldId id="4930" r:id="rId74"/>
    <p:sldId id="4931" r:id="rId75"/>
    <p:sldId id="4932" r:id="rId76"/>
    <p:sldId id="4933" r:id="rId77"/>
    <p:sldId id="4991" r:id="rId78"/>
    <p:sldId id="5027" r:id="rId79"/>
    <p:sldId id="4992" r:id="rId80"/>
    <p:sldId id="4993" r:id="rId81"/>
    <p:sldId id="4994" r:id="rId82"/>
    <p:sldId id="4995" r:id="rId83"/>
    <p:sldId id="4996" r:id="rId84"/>
    <p:sldId id="4997" r:id="rId85"/>
    <p:sldId id="4998" r:id="rId8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60"/>
            <p14:sldId id="362"/>
            <p14:sldId id="366"/>
            <p14:sldId id="2076137120"/>
            <p14:sldId id="2076137122"/>
            <p14:sldId id="2076137121"/>
            <p14:sldId id="2076137124"/>
            <p14:sldId id="2076137126"/>
            <p14:sldId id="2076137127"/>
          </p14:sldIdLst>
        </p14:section>
        <p14:section name="DAY 1" id="{53B3C7C3-4ADF-4046-B477-9F8F4D7B9720}">
          <p14:sldIdLst>
            <p14:sldId id="263"/>
            <p14:sldId id="2134805556"/>
            <p14:sldId id="2134805557"/>
            <p14:sldId id="1783"/>
            <p14:sldId id="1784"/>
            <p14:sldId id="1785"/>
            <p14:sldId id="2076137131"/>
            <p14:sldId id="2076137132"/>
            <p14:sldId id="2076137128"/>
            <p14:sldId id="1804"/>
            <p14:sldId id="1805"/>
            <p14:sldId id="1806"/>
            <p14:sldId id="1807"/>
            <p14:sldId id="1808"/>
            <p14:sldId id="1809"/>
            <p14:sldId id="1810"/>
            <p14:sldId id="3511"/>
            <p14:sldId id="10755"/>
            <p14:sldId id="10756"/>
            <p14:sldId id="10757"/>
            <p14:sldId id="3500"/>
            <p14:sldId id="2134805537"/>
            <p14:sldId id="2134805536"/>
            <p14:sldId id="2076137129"/>
            <p14:sldId id="1824"/>
            <p14:sldId id="1796"/>
            <p14:sldId id="1798"/>
            <p14:sldId id="1797"/>
            <p14:sldId id="1823"/>
            <p14:sldId id="1799"/>
            <p14:sldId id="1800"/>
            <p14:sldId id="10750"/>
            <p14:sldId id="3521"/>
            <p14:sldId id="3506"/>
            <p14:sldId id="3525"/>
            <p14:sldId id="3524"/>
            <p14:sldId id="10732"/>
            <p14:sldId id="3522"/>
            <p14:sldId id="3505"/>
            <p14:sldId id="2076137130"/>
            <p14:sldId id="1814"/>
            <p14:sldId id="1815"/>
            <p14:sldId id="1817"/>
            <p14:sldId id="1816"/>
            <p14:sldId id="1818"/>
            <p14:sldId id="1822"/>
            <p14:sldId id="1819"/>
            <p14:sldId id="2134805545"/>
            <p14:sldId id="2134805546"/>
            <p14:sldId id="2134805548"/>
            <p14:sldId id="2134805549"/>
            <p14:sldId id="2134805550"/>
            <p14:sldId id="3504"/>
            <p14:sldId id="2134805551"/>
            <p14:sldId id="3515"/>
            <p14:sldId id="2134805555"/>
          </p14:sldIdLst>
        </p14:section>
        <p14:section name="ENDING" id="{DC6E271A-6F19-4C08-BC8F-D9AC4521F3E2}">
          <p14:sldIdLst>
            <p14:sldId id="4950"/>
            <p14:sldId id="4926"/>
            <p14:sldId id="4928"/>
            <p14:sldId id="4929"/>
            <p14:sldId id="4930"/>
            <p14:sldId id="4931"/>
            <p14:sldId id="4932"/>
            <p14:sldId id="4933"/>
            <p14:sldId id="4991"/>
            <p14:sldId id="5027"/>
            <p14:sldId id="4992"/>
            <p14:sldId id="4993"/>
            <p14:sldId id="4994"/>
            <p14:sldId id="4995"/>
            <p14:sldId id="4996"/>
            <p14:sldId id="4997"/>
            <p14:sldId id="499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2623" autoAdjust="0"/>
    <p:restoredTop sz="95256" autoAdjust="0"/>
  </p:normalViewPr>
  <p:slideViewPr>
    <p:cSldViewPr snapToGrid="0" snapToObjects="1">
      <p:cViewPr varScale="1">
        <p:scale>
          <a:sx n="148" d="100"/>
          <a:sy n="148" d="100"/>
        </p:scale>
        <p:origin x="132" y="264"/>
      </p:cViewPr>
      <p:guideLst>
        <p:guide orient="horz" pos="1620"/>
        <p:guide pos="2880"/>
      </p:guideLst>
    </p:cSldViewPr>
  </p:slideViewPr>
  <p:notesTextViewPr>
    <p:cViewPr>
      <p:scale>
        <a:sx n="100" d="100"/>
        <a:sy n="100" d="100"/>
      </p:scale>
      <p:origin x="0" y="0"/>
    </p:cViewPr>
  </p:notesTextViewPr>
  <p:sorterViewPr>
    <p:cViewPr>
      <p:scale>
        <a:sx n="125" d="100"/>
        <a:sy n="125" d="100"/>
      </p:scale>
      <p:origin x="0" y="-39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5316" y="103490"/>
          <a:ext cx="2037853" cy="547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GB" sz="1900" kern="1200" baseline="0" dirty="0"/>
            <a:t>SQL API </a:t>
          </a:r>
          <a:endParaRPr lang="en-GB" sz="1900" kern="1200" dirty="0"/>
        </a:p>
      </dsp:txBody>
      <dsp:txXfrm>
        <a:off x="5316" y="103490"/>
        <a:ext cx="2037853" cy="547200"/>
      </dsp:txXfrm>
    </dsp:sp>
    <dsp:sp modelId="{4DB3E34E-2376-4ED6-B3AB-6A8766B2FBD3}">
      <dsp:nvSpPr>
        <dsp:cNvPr id="0" name=""/>
        <dsp:cNvSpPr/>
      </dsp:nvSpPr>
      <dsp:spPr>
        <a:xfrm>
          <a:off x="5316" y="650690"/>
          <a:ext cx="2037853" cy="112133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GB" sz="1900" kern="1200" baseline="0" dirty="0"/>
            <a:t>Supports SQL-like query language</a:t>
          </a:r>
          <a:endParaRPr lang="en-GB" sz="1900" kern="1200" dirty="0"/>
        </a:p>
      </dsp:txBody>
      <dsp:txXfrm>
        <a:off x="5316" y="650690"/>
        <a:ext cx="2037853" cy="1121332"/>
      </dsp:txXfrm>
    </dsp:sp>
    <dsp:sp modelId="{F6D9CAD0-A0EB-4C58-93E0-B216A591E65E}">
      <dsp:nvSpPr>
        <dsp:cNvPr id="0" name=""/>
        <dsp:cNvSpPr/>
      </dsp:nvSpPr>
      <dsp:spPr>
        <a:xfrm>
          <a:off x="2328469" y="103490"/>
          <a:ext cx="2037853" cy="547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GB" sz="1900" kern="1200" baseline="0" dirty="0"/>
            <a:t>Table API</a:t>
          </a:r>
          <a:endParaRPr lang="en-GB" sz="1900" kern="1200" dirty="0"/>
        </a:p>
      </dsp:txBody>
      <dsp:txXfrm>
        <a:off x="2328469" y="103490"/>
        <a:ext cx="2037853" cy="547200"/>
      </dsp:txXfrm>
    </dsp:sp>
    <dsp:sp modelId="{6EB6AC98-9207-4504-88BE-9C76B38491B5}">
      <dsp:nvSpPr>
        <dsp:cNvPr id="0" name=""/>
        <dsp:cNvSpPr/>
      </dsp:nvSpPr>
      <dsp:spPr>
        <a:xfrm>
          <a:off x="2328469" y="650690"/>
          <a:ext cx="2037853" cy="112133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GB" sz="1900" kern="1200" baseline="0" dirty="0"/>
            <a:t>Compatible with Azure Table Storage</a:t>
          </a:r>
          <a:endParaRPr lang="en-GB" sz="1900" kern="1200" dirty="0"/>
        </a:p>
      </dsp:txBody>
      <dsp:txXfrm>
        <a:off x="2328469" y="650690"/>
        <a:ext cx="2037853" cy="1121332"/>
      </dsp:txXfrm>
    </dsp:sp>
    <dsp:sp modelId="{EEB50CBB-F5F8-458E-A3DD-83C9AC83CEFD}">
      <dsp:nvSpPr>
        <dsp:cNvPr id="0" name=""/>
        <dsp:cNvSpPr/>
      </dsp:nvSpPr>
      <dsp:spPr>
        <a:xfrm>
          <a:off x="4651623" y="103490"/>
          <a:ext cx="2037853" cy="547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GB" sz="1900" kern="1200" baseline="0" dirty="0"/>
            <a:t>MongoDB API</a:t>
          </a:r>
          <a:endParaRPr lang="en-GB" sz="1900" kern="1200" dirty="0"/>
        </a:p>
      </dsp:txBody>
      <dsp:txXfrm>
        <a:off x="4651623" y="103490"/>
        <a:ext cx="2037853" cy="547200"/>
      </dsp:txXfrm>
    </dsp:sp>
    <dsp:sp modelId="{0E115C28-62C2-4262-B88F-2ED25419599E}">
      <dsp:nvSpPr>
        <dsp:cNvPr id="0" name=""/>
        <dsp:cNvSpPr/>
      </dsp:nvSpPr>
      <dsp:spPr>
        <a:xfrm>
          <a:off x="4651623" y="650690"/>
          <a:ext cx="2037853" cy="112133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GB" sz="1900" kern="1200" baseline="0" dirty="0"/>
            <a:t>Compatible with MongoDB</a:t>
          </a:r>
          <a:endParaRPr lang="en-GB" sz="1900" kern="1200" dirty="0"/>
        </a:p>
      </dsp:txBody>
      <dsp:txXfrm>
        <a:off x="4651623" y="650690"/>
        <a:ext cx="2037853" cy="1121332"/>
      </dsp:txXfrm>
    </dsp:sp>
    <dsp:sp modelId="{1CF842D5-8507-4779-8C0F-870DD89AF1E3}">
      <dsp:nvSpPr>
        <dsp:cNvPr id="0" name=""/>
        <dsp:cNvSpPr/>
      </dsp:nvSpPr>
      <dsp:spPr>
        <a:xfrm>
          <a:off x="6974776" y="103490"/>
          <a:ext cx="2037853" cy="547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GB" sz="1900" kern="1200" baseline="0" dirty="0"/>
            <a:t>Cassandra API</a:t>
          </a:r>
          <a:endParaRPr lang="en-GB" sz="1900" kern="1200" dirty="0"/>
        </a:p>
      </dsp:txBody>
      <dsp:txXfrm>
        <a:off x="6974776" y="103490"/>
        <a:ext cx="2037853" cy="547200"/>
      </dsp:txXfrm>
    </dsp:sp>
    <dsp:sp modelId="{863810E3-F12F-42FA-ADF0-5592389E56EA}">
      <dsp:nvSpPr>
        <dsp:cNvPr id="0" name=""/>
        <dsp:cNvSpPr/>
      </dsp:nvSpPr>
      <dsp:spPr>
        <a:xfrm>
          <a:off x="6974776" y="650690"/>
          <a:ext cx="2037853" cy="112133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GB" sz="1900" kern="1200" baseline="0" dirty="0"/>
            <a:t>Compatible with Cassandra</a:t>
          </a:r>
          <a:endParaRPr lang="en-GB" sz="1900" kern="1200" dirty="0"/>
        </a:p>
      </dsp:txBody>
      <dsp:txXfrm>
        <a:off x="6974776" y="650690"/>
        <a:ext cx="2037853" cy="1121332"/>
      </dsp:txXfrm>
    </dsp:sp>
    <dsp:sp modelId="{89DF6AFB-5F7A-48DC-A1C0-3692D0BB5EA9}">
      <dsp:nvSpPr>
        <dsp:cNvPr id="0" name=""/>
        <dsp:cNvSpPr/>
      </dsp:nvSpPr>
      <dsp:spPr>
        <a:xfrm>
          <a:off x="9297929" y="103490"/>
          <a:ext cx="2037853" cy="547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GB" sz="1900" kern="1200" baseline="0" dirty="0"/>
            <a:t>Gremlin API</a:t>
          </a:r>
          <a:endParaRPr lang="en-GB" sz="1900" kern="1200" dirty="0"/>
        </a:p>
      </dsp:txBody>
      <dsp:txXfrm>
        <a:off x="9297929" y="103490"/>
        <a:ext cx="2037853" cy="547200"/>
      </dsp:txXfrm>
    </dsp:sp>
    <dsp:sp modelId="{6ECC514B-2B2A-4901-A28C-0EECF71B684C}">
      <dsp:nvSpPr>
        <dsp:cNvPr id="0" name=""/>
        <dsp:cNvSpPr/>
      </dsp:nvSpPr>
      <dsp:spPr>
        <a:xfrm>
          <a:off x="9297929" y="650690"/>
          <a:ext cx="2037853" cy="112133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GB" sz="1900" kern="1200" baseline="0" dirty="0"/>
            <a:t>A graph database</a:t>
          </a:r>
          <a:endParaRPr lang="en-GB" sz="1900" kern="1200" dirty="0"/>
        </a:p>
      </dsp:txBody>
      <dsp:txXfrm>
        <a:off x="9297929" y="650690"/>
        <a:ext cx="2037853" cy="112133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US" sz="882" b="0" i="0" kern="1200" dirty="0">
                <a:solidFill>
                  <a:schemeClr val="tx1"/>
                </a:solidFill>
                <a:effectLst/>
                <a:latin typeface="Segoe UI Light" pitchFamily="34" charset="0"/>
                <a:ea typeface="+mn-ea"/>
                <a:cs typeface="+mn-cs"/>
              </a:rPr>
              <a:t>A </a:t>
            </a:r>
            <a:r>
              <a:rPr lang="en-US" sz="882" b="0" i="1" kern="1200" dirty="0">
                <a:solidFill>
                  <a:schemeClr val="tx1"/>
                </a:solidFill>
                <a:effectLst/>
                <a:latin typeface="Segoe UI Light" pitchFamily="34" charset="0"/>
                <a:ea typeface="+mn-ea"/>
                <a:cs typeface="+mn-cs"/>
              </a:rPr>
              <a:t>JSON</a:t>
            </a:r>
            <a:r>
              <a:rPr lang="en-US" sz="882" b="0" i="0" kern="1200" dirty="0">
                <a:solidFill>
                  <a:schemeClr val="tx1"/>
                </a:solidFill>
                <a:effectLst/>
                <a:latin typeface="Segoe UI Light" pitchFamily="34" charset="0"/>
                <a:ea typeface="+mn-ea"/>
                <a:cs typeface="+mn-cs"/>
              </a:rPr>
              <a:t> document is enclosed in curly brackets ({ and }). Each field has a name (a label), followed by a colon, and then the value of the field. Fields can contain simple values, or subdocuments (each starting and ending with curly brackets). Fields can also have multiple values, held as arrays and surrounded with square brackets ([ and ]).</a:t>
            </a:r>
          </a:p>
          <a:p>
            <a:endParaRPr lang="en-US" sz="882" b="0" i="0" kern="1200" dirty="0">
              <a:solidFill>
                <a:schemeClr val="tx1"/>
              </a:solidFill>
              <a:effectLst/>
              <a:latin typeface="Segoe UI Light" pitchFamily="34" charset="0"/>
              <a:ea typeface="+mn-ea"/>
              <a:cs typeface="+mn-cs"/>
            </a:endParaRPr>
          </a:p>
          <a:p>
            <a:r>
              <a:rPr lang="en-US" sz="882" b="0" i="1" kern="1200" dirty="0">
                <a:solidFill>
                  <a:schemeClr val="tx1"/>
                </a:solidFill>
                <a:effectLst/>
                <a:latin typeface="Segoe UI Light" pitchFamily="34" charset="0"/>
                <a:ea typeface="+mn-ea"/>
                <a:cs typeface="+mn-cs"/>
              </a:rPr>
              <a:t>Avro</a:t>
            </a:r>
            <a:r>
              <a:rPr lang="en-US" sz="882" b="0" i="0" kern="1200" dirty="0">
                <a:solidFill>
                  <a:schemeClr val="tx1"/>
                </a:solidFill>
                <a:effectLst/>
                <a:latin typeface="Segoe UI Light" pitchFamily="34" charset="0"/>
                <a:ea typeface="+mn-ea"/>
                <a:cs typeface="+mn-cs"/>
              </a:rPr>
              <a:t> is a row-based format. It was created by Apache. Each record contains a header that describes the structure of the data in the record. This header is stored as JSON. The data is stored as binary information. An application uses the information in the header to parse the binary data and extract the fields it contains. Avro is a very good format for compressing data and minimizing storage and network bandwidth requirements. </a:t>
            </a:r>
          </a:p>
          <a:p>
            <a:endParaRPr lang="en-US" sz="882" b="0" i="0" kern="1200" dirty="0">
              <a:solidFill>
                <a:schemeClr val="tx1"/>
              </a:solidFill>
              <a:effectLst/>
              <a:latin typeface="Segoe UI Light" pitchFamily="34" charset="0"/>
              <a:ea typeface="+mn-ea"/>
              <a:cs typeface="+mn-cs"/>
            </a:endParaRPr>
          </a:p>
          <a:p>
            <a:r>
              <a:rPr lang="en-US" sz="882" b="0" i="1" kern="1200" dirty="0">
                <a:solidFill>
                  <a:schemeClr val="tx1"/>
                </a:solidFill>
                <a:effectLst/>
                <a:latin typeface="Segoe UI Light" pitchFamily="34" charset="0"/>
                <a:ea typeface="+mn-ea"/>
                <a:cs typeface="+mn-cs"/>
              </a:rPr>
              <a:t>ORC</a:t>
            </a:r>
            <a:r>
              <a:rPr lang="en-US" sz="882" b="0" i="0" kern="1200" dirty="0">
                <a:solidFill>
                  <a:schemeClr val="tx1"/>
                </a:solidFill>
                <a:effectLst/>
                <a:latin typeface="Segoe UI Light" pitchFamily="34" charset="0"/>
                <a:ea typeface="+mn-ea"/>
                <a:cs typeface="+mn-cs"/>
              </a:rPr>
              <a:t> (Optimized Row Columnar format) organizes data into columns rather than rows. It was developed by HortonWorks for optimizing read and write operations in Apache Hive. Hive is a data warehouse system that supports fast data summarization and querying over very large datasets.</a:t>
            </a:r>
          </a:p>
          <a:p>
            <a:endParaRPr lang="en-US" sz="882" b="0" i="0" kern="1200" dirty="0">
              <a:solidFill>
                <a:schemeClr val="tx1"/>
              </a:solidFill>
              <a:effectLst/>
              <a:latin typeface="Segoe UI Light" pitchFamily="34" charset="0"/>
              <a:ea typeface="+mn-ea"/>
              <a:cs typeface="+mn-cs"/>
            </a:endParaRPr>
          </a:p>
          <a:p>
            <a:r>
              <a:rPr lang="en-US" sz="882" b="0" i="1" kern="1200" dirty="0">
                <a:solidFill>
                  <a:schemeClr val="tx1"/>
                </a:solidFill>
                <a:effectLst/>
                <a:latin typeface="Segoe UI Light" pitchFamily="34" charset="0"/>
                <a:ea typeface="+mn-ea"/>
                <a:cs typeface="+mn-cs"/>
              </a:rPr>
              <a:t>Parquet</a:t>
            </a:r>
            <a:r>
              <a:rPr lang="en-US" sz="882" b="0" i="0" kern="1200" dirty="0">
                <a:solidFill>
                  <a:schemeClr val="tx1"/>
                </a:solidFill>
                <a:effectLst/>
                <a:latin typeface="Segoe UI Light" pitchFamily="34" charset="0"/>
                <a:ea typeface="+mn-ea"/>
                <a:cs typeface="+mn-cs"/>
              </a:rPr>
              <a:t> is another columnar data format. It was created by Cloudera and Twitter. A Parquet file contains row groups. Data for each column is stored together in the same row group. Each row group contains one or more chunks of data. A Parquet file includes metadata that describes the set of rows found in each chunk.</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521908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Instructor notes</a:t>
            </a:r>
            <a:endParaRPr lang="en-GB" b="0" dirty="0"/>
          </a:p>
          <a:p>
            <a:endParaRPr lang="en-GB"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1" kern="1200" dirty="0">
                <a:solidFill>
                  <a:schemeClr val="tx1"/>
                </a:solidFill>
                <a:effectLst/>
                <a:latin typeface="Segoe UI Light" pitchFamily="34" charset="0"/>
                <a:ea typeface="+mn-ea"/>
                <a:cs typeface="+mn-cs"/>
              </a:rPr>
              <a:t>Key value store. </a:t>
            </a:r>
            <a:r>
              <a:rPr lang="en-US" sz="882" b="0" kern="1200" dirty="0">
                <a:solidFill>
                  <a:schemeClr val="tx1"/>
                </a:solidFill>
                <a:effectLst/>
                <a:latin typeface="Segoe UI Light" pitchFamily="34" charset="0"/>
                <a:ea typeface="+mn-ea"/>
                <a:cs typeface="+mn-cs"/>
              </a:rPr>
              <a:t>Each data item in a key-value store has two elements, a key and a value. The key uniquely identifies the item, and the value holds the data for the item.</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 </a:t>
            </a:r>
            <a:r>
              <a:rPr lang="en-US" sz="882" b="0" i="1" kern="1200" dirty="0">
                <a:solidFill>
                  <a:schemeClr val="tx1"/>
                </a:solidFill>
                <a:effectLst/>
                <a:latin typeface="Segoe UI Light" pitchFamily="34" charset="0"/>
                <a:ea typeface="+mn-ea"/>
                <a:cs typeface="+mn-cs"/>
              </a:rPr>
              <a:t>document database </a:t>
            </a:r>
            <a:r>
              <a:rPr lang="en-US" sz="882" b="0" kern="1200" dirty="0">
                <a:solidFill>
                  <a:schemeClr val="tx1"/>
                </a:solidFill>
                <a:effectLst/>
                <a:latin typeface="Segoe UI Light" pitchFamily="34" charset="0"/>
                <a:ea typeface="+mn-ea"/>
                <a:cs typeface="+mn-cs"/>
              </a:rPr>
              <a:t>represents the opposite end of the NoSQL spectrum from a key-value store.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In a document database, each document has a unique ID, but the fields in the documents are transparent to the database management system.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Document databases typically store data in JSON format, as described in the previous unit, or they could be encoded using other formats such as XML, YAML, JSON, BSON.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Documents could even be stored as plain text.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 </a:t>
            </a:r>
            <a:r>
              <a:rPr lang="en-US" sz="882" b="0" i="1" kern="1200" dirty="0">
                <a:solidFill>
                  <a:schemeClr val="tx1"/>
                </a:solidFill>
                <a:effectLst/>
                <a:latin typeface="Segoe UI Light" pitchFamily="34" charset="0"/>
                <a:ea typeface="+mn-ea"/>
                <a:cs typeface="+mn-cs"/>
              </a:rPr>
              <a:t>column family database </a:t>
            </a:r>
            <a:r>
              <a:rPr lang="en-US" sz="882" b="0" kern="1200" dirty="0">
                <a:solidFill>
                  <a:schemeClr val="tx1"/>
                </a:solidFill>
                <a:effectLst/>
                <a:latin typeface="Segoe UI Light" pitchFamily="34" charset="0"/>
                <a:ea typeface="+mn-ea"/>
                <a:cs typeface="+mn-cs"/>
              </a:rPr>
              <a:t>organizes data into rows and columns. Examples of this structure include ORC and Parquet files, described in the previous unit.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1" kern="1200" dirty="0">
                <a:solidFill>
                  <a:schemeClr val="tx1"/>
                </a:solidFill>
                <a:effectLst/>
                <a:latin typeface="Segoe UI Light" pitchFamily="34" charset="0"/>
                <a:ea typeface="+mn-ea"/>
                <a:cs typeface="+mn-cs"/>
              </a:rPr>
              <a:t>Graph databases</a:t>
            </a:r>
            <a:r>
              <a:rPr lang="en-US" sz="882" b="0" i="0" kern="1200" dirty="0">
                <a:solidFill>
                  <a:schemeClr val="tx1"/>
                </a:solidFill>
                <a:effectLst/>
                <a:latin typeface="Segoe UI Light" pitchFamily="34" charset="0"/>
                <a:ea typeface="+mn-ea"/>
                <a:cs typeface="+mn-cs"/>
              </a:rPr>
              <a:t> are discussed in subsequent slides.</a:t>
            </a:r>
            <a:endParaRPr lang="en-US" sz="882" b="0" i="1"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endParaRPr lang="en-GB"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740286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Instructor notes</a:t>
            </a:r>
            <a:endParaRPr lang="en-GB" b="0" dirty="0"/>
          </a:p>
          <a:p>
            <a:endParaRPr lang="en-GB"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1" kern="1200" dirty="0">
                <a:solidFill>
                  <a:schemeClr val="tx1"/>
                </a:solidFill>
                <a:effectLst/>
                <a:latin typeface="Segoe UI Light" pitchFamily="34" charset="0"/>
                <a:ea typeface="+mn-ea"/>
                <a:cs typeface="+mn-cs"/>
              </a:rPr>
              <a:t>Graph databases </a:t>
            </a:r>
            <a:r>
              <a:rPr lang="en-US" sz="882" b="0" kern="1200" dirty="0">
                <a:solidFill>
                  <a:schemeClr val="tx1"/>
                </a:solidFill>
                <a:effectLst/>
                <a:latin typeface="Segoe UI Light" pitchFamily="34" charset="0"/>
                <a:ea typeface="+mn-ea"/>
                <a:cs typeface="+mn-cs"/>
              </a:rPr>
              <a:t>enable you to store entities, but the main focus is on the relationships that these entities have with each other. A graph database stores two types of information: nodes that you can think of as instances of entities, and edges, which specify the relationships between nodes.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621851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498770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All rows in a table must have a key, but apart from that the columns in each row can vary. Unlike traditional relational databases, Azure Table Storage tables have no concept of relationships, stored procedures, secondary indexes, or foreign keys. Data will usually be denormalized, with each row holding the entire data for a logical entity.</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8972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Blob storage is a service that enables you to store massive amounts of unstructured data, or </a:t>
            </a:r>
            <a:r>
              <a:rPr lang="en-GB" sz="882" b="0" i="1" kern="1200" dirty="0">
                <a:solidFill>
                  <a:schemeClr val="tx1"/>
                </a:solidFill>
                <a:effectLst/>
                <a:latin typeface="Segoe UI Light" pitchFamily="34" charset="0"/>
                <a:ea typeface="+mn-ea"/>
                <a:cs typeface="+mn-cs"/>
              </a:rPr>
              <a:t>Binary Large OBject</a:t>
            </a:r>
            <a:r>
              <a:rPr lang="en-US" sz="882" b="0" i="1" kern="1200" dirty="0">
                <a:solidFill>
                  <a:schemeClr val="tx1"/>
                </a:solidFill>
                <a:effectLst/>
                <a:latin typeface="Segoe UI Light" pitchFamily="34" charset="0"/>
                <a:ea typeface="+mn-ea"/>
                <a:cs typeface="+mn-cs"/>
              </a:rPr>
              <a:t>s</a:t>
            </a:r>
            <a:r>
              <a:rPr lang="en-US" sz="882" b="0" kern="1200" dirty="0">
                <a:solidFill>
                  <a:schemeClr val="tx1"/>
                </a:solidFill>
                <a:effectLst/>
                <a:latin typeface="Segoe UI Light" pitchFamily="34" charset="0"/>
                <a:ea typeface="+mn-ea"/>
                <a:cs typeface="+mn-cs"/>
              </a:rPr>
              <a:t>, in the cloud.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Azure currently supports three different types of blob:</a:t>
            </a:r>
          </a:p>
          <a:p>
            <a:br>
              <a:rPr lang="en-US" sz="882" b="0" kern="1200" dirty="0">
                <a:solidFill>
                  <a:schemeClr val="tx1"/>
                </a:solidFill>
                <a:effectLst/>
                <a:latin typeface="Segoe UI Light" pitchFamily="34" charset="0"/>
                <a:ea typeface="+mn-ea"/>
                <a:cs typeface="+mn-cs"/>
              </a:rPr>
            </a:br>
            <a:r>
              <a:rPr lang="en-US" sz="882" b="0" i="1" kern="1200" dirty="0">
                <a:solidFill>
                  <a:schemeClr val="tx1"/>
                </a:solidFill>
                <a:effectLst/>
                <a:latin typeface="Segoe UI Light" pitchFamily="34" charset="0"/>
                <a:ea typeface="+mn-ea"/>
                <a:cs typeface="+mn-cs"/>
              </a:rPr>
              <a:t>Block blobs</a:t>
            </a:r>
            <a:r>
              <a:rPr lang="en-US" sz="882" b="0" kern="1200" dirty="0">
                <a:solidFill>
                  <a:schemeClr val="tx1"/>
                </a:solidFill>
                <a:effectLst/>
                <a:latin typeface="Segoe UI Light" pitchFamily="34" charset="0"/>
                <a:ea typeface="+mn-ea"/>
                <a:cs typeface="+mn-cs"/>
              </a:rPr>
              <a:t>. A block blob is handled as a set of blocks. Each block can vary in size, up to 100 MB. A block blob can contain up to 50,000 blocks, giving a maximum size of over 4.7 TB. The block is the smallest amount of data that can be read or written as an individual unit. Block blobs are best used to store discrete, large, binary objects that change infrequently.</a:t>
            </a:r>
          </a:p>
          <a:p>
            <a:br>
              <a:rPr lang="en-US" sz="882" b="0" kern="1200" dirty="0">
                <a:solidFill>
                  <a:schemeClr val="tx1"/>
                </a:solidFill>
                <a:effectLst/>
                <a:latin typeface="Segoe UI Light" pitchFamily="34" charset="0"/>
                <a:ea typeface="+mn-ea"/>
                <a:cs typeface="+mn-cs"/>
              </a:rPr>
            </a:br>
            <a:r>
              <a:rPr lang="en-US" sz="882" b="0" i="1" kern="1200" dirty="0">
                <a:solidFill>
                  <a:schemeClr val="tx1"/>
                </a:solidFill>
                <a:effectLst/>
                <a:latin typeface="Segoe UI Light" pitchFamily="34" charset="0"/>
                <a:ea typeface="+mn-ea"/>
                <a:cs typeface="+mn-cs"/>
              </a:rPr>
              <a:t>Page blobs</a:t>
            </a:r>
            <a:r>
              <a:rPr lang="en-US" sz="882" b="0" kern="1200" dirty="0">
                <a:solidFill>
                  <a:schemeClr val="tx1"/>
                </a:solidFill>
                <a:effectLst/>
                <a:latin typeface="Segoe UI Light" pitchFamily="34" charset="0"/>
                <a:ea typeface="+mn-ea"/>
                <a:cs typeface="+mn-cs"/>
              </a:rPr>
              <a:t>. A page blob is organized as a collection of fixed size 512-byte pages. A page blob is optimized to support random read and write operations; you can fetch and store data for a single page if necessary. A page blob can hold up to 8 TB of data. Azure uses page blobs to implement virtual disk storage for virtual machines.</a:t>
            </a:r>
          </a:p>
          <a:p>
            <a:br>
              <a:rPr lang="en-US" sz="882" b="0" kern="1200" dirty="0">
                <a:solidFill>
                  <a:schemeClr val="tx1"/>
                </a:solidFill>
                <a:effectLst/>
                <a:latin typeface="Segoe UI Light" pitchFamily="34" charset="0"/>
                <a:ea typeface="+mn-ea"/>
                <a:cs typeface="+mn-cs"/>
              </a:rPr>
            </a:br>
            <a:r>
              <a:rPr lang="en-US" sz="882" b="0" i="1" kern="1200" dirty="0">
                <a:solidFill>
                  <a:schemeClr val="tx1"/>
                </a:solidFill>
                <a:effectLst/>
                <a:latin typeface="Segoe UI Light" pitchFamily="34" charset="0"/>
                <a:ea typeface="+mn-ea"/>
                <a:cs typeface="+mn-cs"/>
              </a:rPr>
              <a:t>Append blobs</a:t>
            </a:r>
            <a:r>
              <a:rPr lang="en-US" sz="882" b="0" kern="1200" dirty="0">
                <a:solidFill>
                  <a:schemeClr val="tx1"/>
                </a:solidFill>
                <a:effectLst/>
                <a:latin typeface="Segoe UI Light" pitchFamily="34" charset="0"/>
                <a:ea typeface="+mn-ea"/>
                <a:cs typeface="+mn-cs"/>
              </a:rPr>
              <a:t>. An append blob is a block blob optimized to support append operations. You can only add blocks to the end of an append blob; updating or deleting existing blocks isn't supported. Each block can vary in size, up to 4 MB. The maximum size of an append blob is just over 195 GB.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808118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GB" dirty="0"/>
              <a:t>Azure File Storage is cloud-based SMB 3.0 storage. This makes it widely supported and globally accessible.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168537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GB" sz="882" b="1" kern="1200" dirty="0">
                <a:solidFill>
                  <a:schemeClr val="tx1"/>
                </a:solidFill>
                <a:effectLst/>
                <a:latin typeface="Segoe UI Light" pitchFamily="34" charset="0"/>
                <a:ea typeface="+mn-ea"/>
                <a:cs typeface="+mn-cs"/>
              </a:rPr>
              <a:t>Note:</a:t>
            </a:r>
            <a:r>
              <a:rPr lang="en-GB" sz="882" b="0" kern="1200" dirty="0">
                <a:solidFill>
                  <a:schemeClr val="tx1"/>
                </a:solidFill>
                <a:effectLst/>
                <a:latin typeface="Segoe UI Light" pitchFamily="34" charset="0"/>
                <a:ea typeface="+mn-ea"/>
                <a:cs typeface="+mn-cs"/>
              </a:rPr>
              <a:t> This is covered in more detail in Lesson 3.</a:t>
            </a:r>
            <a:endParaRPr lang="en-GB" sz="882" b="1"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882" b="0" kern="1200" dirty="0">
                <a:solidFill>
                  <a:schemeClr val="tx1"/>
                </a:solidFill>
                <a:effectLst/>
                <a:latin typeface="Segoe UI Light" pitchFamily="34" charset="0"/>
                <a:ea typeface="+mn-ea"/>
                <a:cs typeface="+mn-cs"/>
              </a:rPr>
              <a:t>Azure Cosmos DB is a multi-model NoSQL database management system </a:t>
            </a:r>
            <a:r>
              <a:rPr lang="en-GB" dirty="0"/>
              <a:t>enabling you to store and query data more easily.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dirty="0"/>
          </a:p>
          <a:p>
            <a:r>
              <a:rPr lang="en-GB" dirty="0"/>
              <a:t>Cosmos DB includes multiple APIs that present different interfaces and make Cosmos DB compatible with a wide variety of platforms.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715354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GB" sz="882" b="1" kern="1200" dirty="0">
                <a:solidFill>
                  <a:schemeClr val="tx1"/>
                </a:solidFill>
                <a:effectLst/>
                <a:latin typeface="Segoe UI Light" pitchFamily="34" charset="0"/>
                <a:ea typeface="+mn-ea"/>
                <a:cs typeface="+mn-cs"/>
              </a:rPr>
              <a:t>Use cases and management benefits of using Azure Cosmos DB</a:t>
            </a:r>
            <a:endParaRPr lang="en-GB" sz="882" b="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GB" sz="882" b="0" kern="1200" dirty="0">
                <a:solidFill>
                  <a:schemeClr val="tx1"/>
                </a:solidFill>
                <a:effectLst/>
                <a:latin typeface="Segoe UI Light" pitchFamily="34" charset="0"/>
                <a:ea typeface="+mn-ea"/>
                <a:cs typeface="+mn-cs"/>
              </a:rPr>
              <a:t>Cosmos DB is a highly scalable database management system. Each partition can grow up to 10 GB in size. </a:t>
            </a:r>
          </a:p>
          <a:p>
            <a:pPr marL="171450" indent="-171450">
              <a:buFont typeface="Arial" panose="020B0604020202020204" pitchFamily="34" charset="0"/>
              <a:buChar char="•"/>
            </a:pPr>
            <a:r>
              <a:rPr lang="en-GB" sz="882" b="0" kern="1200" dirty="0">
                <a:solidFill>
                  <a:schemeClr val="tx1"/>
                </a:solidFill>
                <a:effectLst/>
                <a:latin typeface="Segoe UI Light" pitchFamily="34" charset="0"/>
                <a:ea typeface="+mn-ea"/>
                <a:cs typeface="+mn-cs"/>
              </a:rPr>
              <a:t>Indexes are created and maintained automatically.</a:t>
            </a:r>
          </a:p>
          <a:p>
            <a:pPr marL="171450" indent="-171450">
              <a:buFont typeface="Arial" panose="020B0604020202020204" pitchFamily="34" charset="0"/>
              <a:buChar char="•"/>
            </a:pPr>
            <a:r>
              <a:rPr lang="en-GB" sz="882" b="0" kern="1200" dirty="0">
                <a:solidFill>
                  <a:schemeClr val="tx1"/>
                </a:solidFill>
                <a:effectLst/>
                <a:latin typeface="Segoe UI Light" pitchFamily="34" charset="0"/>
                <a:ea typeface="+mn-ea"/>
                <a:cs typeface="+mn-cs"/>
              </a:rPr>
              <a:t>All databases are replicated within a single region  (or across regions at additional cost)</a:t>
            </a:r>
          </a:p>
          <a:p>
            <a:pPr marL="171450" indent="-171450">
              <a:buFont typeface="Arial" panose="020B0604020202020204" pitchFamily="34" charset="0"/>
              <a:buChar char="•"/>
            </a:pPr>
            <a:r>
              <a:rPr lang="en-GB" sz="882" b="0" kern="1200" dirty="0">
                <a:solidFill>
                  <a:schemeClr val="tx1"/>
                </a:solidFill>
                <a:effectLst/>
                <a:latin typeface="Segoe UI Light" pitchFamily="34" charset="0"/>
                <a:ea typeface="+mn-ea"/>
                <a:cs typeface="+mn-cs"/>
              </a:rPr>
              <a:t>Cosmos DB guarantees 99.99% high availability. </a:t>
            </a:r>
          </a:p>
          <a:p>
            <a:pPr marL="171450" indent="-171450">
              <a:buFont typeface="Arial" panose="020B0604020202020204" pitchFamily="34" charset="0"/>
              <a:buChar char="•"/>
            </a:pPr>
            <a:r>
              <a:rPr lang="en-GB" sz="882" b="0" kern="1200" dirty="0">
                <a:solidFill>
                  <a:schemeClr val="tx1"/>
                </a:solidFill>
                <a:effectLst/>
                <a:latin typeface="Segoe UI Light" pitchFamily="34" charset="0"/>
                <a:ea typeface="+mn-ea"/>
                <a:cs typeface="+mn-cs"/>
              </a:rPr>
              <a:t>Cosmos DB guarantees less than 10-ms latencies for both reads (indexed) and writes at the 99th percentile, all around the world.</a:t>
            </a:r>
          </a:p>
          <a:p>
            <a:endParaRPr lang="en-GB" sz="882" b="0" kern="1200" dirty="0">
              <a:solidFill>
                <a:schemeClr val="tx1"/>
              </a:solidFill>
              <a:effectLst/>
              <a:latin typeface="Segoe UI Light" pitchFamily="34" charset="0"/>
              <a:ea typeface="+mn-ea"/>
              <a:cs typeface="+mn-cs"/>
            </a:endParaRPr>
          </a:p>
          <a:p>
            <a:r>
              <a:rPr lang="en-GB" sz="882" b="0" kern="1200" dirty="0">
                <a:solidFill>
                  <a:schemeClr val="tx1"/>
                </a:solidFill>
                <a:effectLst/>
                <a:latin typeface="Segoe UI Light" pitchFamily="34" charset="0"/>
                <a:ea typeface="+mn-ea"/>
                <a:cs typeface="+mn-cs"/>
              </a:rPr>
              <a:t>Cosmos DB is highly suitable for the following scenarios:</a:t>
            </a:r>
          </a:p>
          <a:p>
            <a:br>
              <a:rPr lang="en-GB" sz="882" b="0" kern="1200" dirty="0">
                <a:solidFill>
                  <a:schemeClr val="tx1"/>
                </a:solidFill>
                <a:effectLst/>
                <a:latin typeface="Segoe UI Light" pitchFamily="34" charset="0"/>
                <a:ea typeface="+mn-ea"/>
                <a:cs typeface="+mn-cs"/>
              </a:rPr>
            </a:br>
            <a:r>
              <a:rPr lang="en-GB" sz="882" b="0" kern="1200" dirty="0">
                <a:solidFill>
                  <a:schemeClr val="tx1"/>
                </a:solidFill>
                <a:effectLst/>
                <a:latin typeface="Segoe UI Light" pitchFamily="34" charset="0"/>
                <a:ea typeface="+mn-ea"/>
                <a:cs typeface="+mn-cs"/>
              </a:rPr>
              <a:t>- </a:t>
            </a:r>
            <a:r>
              <a:rPr lang="en-GB" sz="882" b="0" i="1" kern="1200" dirty="0">
                <a:solidFill>
                  <a:schemeClr val="tx1"/>
                </a:solidFill>
                <a:effectLst/>
                <a:latin typeface="Segoe UI Light" pitchFamily="34" charset="0"/>
                <a:ea typeface="+mn-ea"/>
                <a:cs typeface="+mn-cs"/>
              </a:rPr>
              <a:t>IoT and telematics</a:t>
            </a:r>
            <a:br>
              <a:rPr lang="en-GB" sz="882" b="0" kern="1200" dirty="0">
                <a:solidFill>
                  <a:schemeClr val="tx1"/>
                </a:solidFill>
                <a:effectLst/>
                <a:latin typeface="Segoe UI Light" pitchFamily="34" charset="0"/>
                <a:ea typeface="+mn-ea"/>
                <a:cs typeface="+mn-cs"/>
              </a:rPr>
            </a:br>
            <a:r>
              <a:rPr lang="en-GB" sz="882" b="0" kern="1200" dirty="0">
                <a:solidFill>
                  <a:schemeClr val="tx1"/>
                </a:solidFill>
                <a:effectLst/>
                <a:latin typeface="Segoe UI Light" pitchFamily="34" charset="0"/>
                <a:ea typeface="+mn-ea"/>
                <a:cs typeface="+mn-cs"/>
              </a:rPr>
              <a:t>- R</a:t>
            </a:r>
            <a:r>
              <a:rPr lang="en-GB" sz="882" b="0" i="1" kern="1200" dirty="0">
                <a:solidFill>
                  <a:schemeClr val="tx1"/>
                </a:solidFill>
                <a:effectLst/>
                <a:latin typeface="Segoe UI Light" pitchFamily="34" charset="0"/>
                <a:ea typeface="+mn-ea"/>
                <a:cs typeface="+mn-cs"/>
              </a:rPr>
              <a:t>etail and marketing</a:t>
            </a:r>
          </a:p>
          <a:p>
            <a:pPr marL="171450" indent="-171450">
              <a:buFontTx/>
              <a:buChar char="-"/>
            </a:pPr>
            <a:r>
              <a:rPr lang="en-GB" sz="882" b="0" i="1" kern="1200" dirty="0">
                <a:solidFill>
                  <a:schemeClr val="tx1"/>
                </a:solidFill>
                <a:effectLst/>
                <a:latin typeface="Segoe UI Light" pitchFamily="34" charset="0"/>
                <a:ea typeface="+mn-ea"/>
                <a:cs typeface="+mn-cs"/>
              </a:rPr>
              <a:t>Gaming</a:t>
            </a:r>
          </a:p>
          <a:p>
            <a:pPr marL="171450" indent="-171450">
              <a:buFontTx/>
              <a:buChar char="-"/>
            </a:pPr>
            <a:r>
              <a:rPr lang="en-GB" sz="882" b="0" i="1" kern="1200" dirty="0">
                <a:solidFill>
                  <a:schemeClr val="tx1"/>
                </a:solidFill>
                <a:effectLst/>
                <a:latin typeface="Segoe UI Light" pitchFamily="34" charset="0"/>
                <a:ea typeface="+mn-ea"/>
                <a:cs typeface="+mn-cs"/>
              </a:rPr>
              <a:t>Web and mobile applications</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448914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GB" sz="882" b="0" kern="1200" dirty="0">
                <a:solidFill>
                  <a:schemeClr val="tx1"/>
                </a:solidFill>
                <a:effectLst/>
                <a:latin typeface="Segoe UI Light" pitchFamily="34" charset="0"/>
                <a:ea typeface="+mn-ea"/>
                <a:cs typeface="+mn-cs"/>
              </a:rPr>
              <a:t>Azure Cosmos DB is a multi-model NoSQL database management system </a:t>
            </a:r>
            <a:r>
              <a:rPr lang="en-GB" dirty="0"/>
              <a:t>enabling you to store and query data more easily.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dirty="0"/>
          </a:p>
          <a:p>
            <a:r>
              <a:rPr lang="en-GB" dirty="0"/>
              <a:t>Cosmos DB includes multiple APIs that present different interfaces and make Cosmos DB compatible with a wide variety of platforms. </a:t>
            </a:r>
            <a:r>
              <a:rPr lang="en-US" sz="882" b="0" kern="1200" dirty="0">
                <a:solidFill>
                  <a:schemeClr val="tx1"/>
                </a:solidFill>
                <a:effectLst/>
                <a:latin typeface="Segoe UI Light" pitchFamily="34" charset="0"/>
                <a:ea typeface="+mn-ea"/>
                <a:cs typeface="+mn-cs"/>
              </a:rPr>
              <a:t>The APIs that Cosmos DB currently supports include:</a:t>
            </a:r>
          </a:p>
          <a:p>
            <a:endParaRPr lang="en-US" sz="882" b="0" kern="1200" dirty="0">
              <a:solidFill>
                <a:schemeClr val="tx1"/>
              </a:solidFill>
              <a:effectLst/>
              <a:latin typeface="Segoe UI Light" pitchFamily="34" charset="0"/>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GB" dirty="0"/>
              <a:t>SQL API – supports SQL-like query language</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GB" dirty="0"/>
              <a:t>Table API – compatible with Azure Table Storage</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GB" dirty="0"/>
              <a:t>MongoDB API – compatible with MongoDB</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GB" dirty="0"/>
              <a:t>Cassandra API – compatible with Cassandra</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GB" dirty="0"/>
              <a:t>Gremlin API – a graph database</a:t>
            </a: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New applications should use the SQL API, but the other APIs enable straightforward migration of existing systems.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570173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GB" b="1" u="sng" dirty="0"/>
              <a:t>Understand aggregate functions</a:t>
            </a:r>
          </a:p>
          <a:p>
            <a:r>
              <a:rPr lang="en-GB" dirty="0"/>
              <a:t>You can use aggregate functions to summarize data in SELECT queries; you place aggregate functions in the SELECT clause. The SQL API query language supports the following aggregate functions:</a:t>
            </a:r>
          </a:p>
          <a:p>
            <a:pPr>
              <a:buFont typeface="Arial" panose="020B0604020202020204" pitchFamily="34" charset="0"/>
              <a:buChar char="•"/>
            </a:pPr>
            <a:r>
              <a:rPr lang="en-GB" b="1" dirty="0"/>
              <a:t>COUNT(p)</a:t>
            </a:r>
            <a:r>
              <a:rPr lang="en-GB" dirty="0"/>
              <a:t>. This function returns a count of the number of instances of field p in the result set. To count all the items in the result set, set p to a scalar value, such as 1.</a:t>
            </a:r>
          </a:p>
          <a:p>
            <a:pPr>
              <a:buFont typeface="Arial" panose="020B0604020202020204" pitchFamily="34" charset="0"/>
              <a:buChar char="•"/>
            </a:pPr>
            <a:r>
              <a:rPr lang="en-GB" b="1" dirty="0"/>
              <a:t>SUM(p)</a:t>
            </a:r>
            <a:r>
              <a:rPr lang="en-GB" dirty="0"/>
              <a:t>. This function returns the sum of all the instances of field p in the result set. The values of p must be numeric.</a:t>
            </a:r>
          </a:p>
          <a:p>
            <a:pPr>
              <a:buFont typeface="Arial" panose="020B0604020202020204" pitchFamily="34" charset="0"/>
              <a:buChar char="•"/>
            </a:pPr>
            <a:r>
              <a:rPr lang="en-GB" b="1" dirty="0"/>
              <a:t>AVG(p)</a:t>
            </a:r>
            <a:r>
              <a:rPr lang="en-GB" dirty="0"/>
              <a:t>. This function returns the mathematical mean of all the instances of field p in the result set. The values of p must be numeric.</a:t>
            </a:r>
          </a:p>
          <a:p>
            <a:pPr>
              <a:buFont typeface="Arial" panose="020B0604020202020204" pitchFamily="34" charset="0"/>
              <a:buChar char="•"/>
            </a:pPr>
            <a:r>
              <a:rPr lang="en-GB" b="1" dirty="0"/>
              <a:t>MAX(p)</a:t>
            </a:r>
            <a:r>
              <a:rPr lang="en-GB" dirty="0"/>
              <a:t>. This function returns the maximum value of field p in the result set.</a:t>
            </a:r>
          </a:p>
          <a:p>
            <a:pPr>
              <a:buFont typeface="Arial" panose="020B0604020202020204" pitchFamily="34" charset="0"/>
              <a:buChar char="•"/>
            </a:pPr>
            <a:r>
              <a:rPr lang="en-GB" b="1" dirty="0"/>
              <a:t>MIN(p)</a:t>
            </a:r>
            <a:r>
              <a:rPr lang="en-GB" dirty="0"/>
              <a:t>. This function returns the minimum value of field p in the result set.</a:t>
            </a:r>
          </a:p>
          <a:p>
            <a:r>
              <a:rPr lang="en-GB" dirty="0"/>
              <a:t>Although the syntax of aggregate functions is similar to ANSI SQL, unlike ANSI SQL the SQL API query language doesn't support the GROUP BY clause; you can't generate subtotals for different values of the same field in a single query. You're able to include more than one aggregate function in the SELECT clause of your queries.</a:t>
            </a:r>
          </a:p>
          <a:p>
            <a:pPr>
              <a:buFont typeface="Arial" panose="020B0604020202020204" pitchFamily="34" charset="0"/>
              <a:buNone/>
            </a:pPr>
            <a:endParaRPr lang="en-GB" dirty="0"/>
          </a:p>
          <a:p>
            <a:r>
              <a:rPr lang="en-GB" b="1" i="1" dirty="0"/>
              <a:t>[Demo with the Volcanoes Data]</a:t>
            </a:r>
          </a:p>
          <a:p>
            <a:r>
              <a:rPr lang="en-GB" b="1" i="1" dirty="0"/>
              <a:t>// Find the total number of volcanoes in Japan</a:t>
            </a:r>
          </a:p>
          <a:p>
            <a:r>
              <a:rPr lang="en-GB" b="0" dirty="0">
                <a:solidFill>
                  <a:srgbClr val="0000FF"/>
                </a:solidFill>
                <a:effectLst/>
                <a:latin typeface="Consolas" panose="020B0609020204030204" pitchFamily="49" charset="0"/>
              </a:rPr>
              <a:t>SELECT</a:t>
            </a:r>
            <a:r>
              <a:rPr lang="en-GB" b="0" dirty="0">
                <a:solidFill>
                  <a:srgbClr val="000000"/>
                </a:solidFill>
                <a:effectLst/>
                <a:latin typeface="Consolas" panose="020B0609020204030204" pitchFamily="49" charset="0"/>
              </a:rPr>
              <a:t> </a:t>
            </a:r>
            <a:r>
              <a:rPr lang="en-GB" b="0" dirty="0">
                <a:solidFill>
                  <a:srgbClr val="FF00FF"/>
                </a:solidFill>
                <a:effectLst/>
                <a:latin typeface="Consolas" panose="020B0609020204030204" pitchFamily="49" charset="0"/>
              </a:rPr>
              <a:t>COUNT</a:t>
            </a:r>
            <a:r>
              <a:rPr lang="en-GB" b="0" dirty="0">
                <a:solidFill>
                  <a:srgbClr val="000000"/>
                </a:solidFill>
                <a:effectLst/>
                <a:latin typeface="Consolas" panose="020B0609020204030204" pitchFamily="49" charset="0"/>
              </a:rPr>
              <a:t>(v) </a:t>
            </a:r>
            <a:r>
              <a:rPr lang="en-GB" b="0" dirty="0">
                <a:solidFill>
                  <a:srgbClr val="0000FF"/>
                </a:solidFill>
                <a:effectLst/>
                <a:latin typeface="Consolas" panose="020B0609020204030204" pitchFamily="49" charset="0"/>
              </a:rPr>
              <a:t>AS</a:t>
            </a:r>
            <a:r>
              <a:rPr lang="en-GB" b="0" dirty="0">
                <a:solidFill>
                  <a:srgbClr val="000000"/>
                </a:solidFill>
                <a:effectLst/>
                <a:latin typeface="Consolas" panose="020B0609020204030204" pitchFamily="49" charset="0"/>
              </a:rPr>
              <a:t> totalVolcanoesJapan</a:t>
            </a:r>
          </a:p>
          <a:p>
            <a:r>
              <a:rPr lang="en-GB" b="0" dirty="0">
                <a:solidFill>
                  <a:srgbClr val="0000FF"/>
                </a:solidFill>
                <a:effectLst/>
                <a:latin typeface="Consolas" panose="020B0609020204030204" pitchFamily="49" charset="0"/>
              </a:rPr>
              <a:t>FROM</a:t>
            </a:r>
            <a:r>
              <a:rPr lang="en-GB" b="0" dirty="0">
                <a:solidFill>
                  <a:srgbClr val="000000"/>
                </a:solidFill>
                <a:effectLst/>
                <a:latin typeface="Consolas" panose="020B0609020204030204" pitchFamily="49" charset="0"/>
              </a:rPr>
              <a:t> v</a:t>
            </a:r>
          </a:p>
          <a:p>
            <a:r>
              <a:rPr lang="en-GB" b="0" dirty="0">
                <a:solidFill>
                  <a:srgbClr val="0000FF"/>
                </a:solidFill>
                <a:effectLst/>
                <a:latin typeface="Consolas" panose="020B0609020204030204" pitchFamily="49" charset="0"/>
              </a:rPr>
              <a:t>WHERE</a:t>
            </a:r>
            <a:r>
              <a:rPr lang="en-GB" b="0" dirty="0">
                <a:solidFill>
                  <a:srgbClr val="000000"/>
                </a:solidFill>
                <a:effectLst/>
                <a:latin typeface="Consolas" panose="020B0609020204030204" pitchFamily="49" charset="0"/>
              </a:rPr>
              <a:t> v.Region </a:t>
            </a:r>
            <a:r>
              <a:rPr lang="en-GB" b="0" dirty="0">
                <a:solidFill>
                  <a:srgbClr val="778899"/>
                </a:solidFill>
                <a:effectLst/>
                <a:latin typeface="Consolas" panose="020B0609020204030204" pitchFamily="49" charset="0"/>
              </a:rPr>
              <a:t>=</a:t>
            </a:r>
            <a:r>
              <a:rPr lang="en-GB" b="0" dirty="0">
                <a:solidFill>
                  <a:srgbClr val="000000"/>
                </a:solidFill>
                <a:effectLst/>
                <a:latin typeface="Consolas" panose="020B0609020204030204" pitchFamily="49" charset="0"/>
              </a:rPr>
              <a:t> "Japan“</a:t>
            </a:r>
          </a:p>
          <a:p>
            <a:endParaRPr lang="en-GB" b="0" dirty="0">
              <a:solidFill>
                <a:srgbClr val="000000"/>
              </a:solidFill>
              <a:effectLst/>
              <a:latin typeface="Consolas" panose="020B0609020204030204" pitchFamily="49" charset="0"/>
            </a:endParaRPr>
          </a:p>
          <a:p>
            <a:r>
              <a:rPr lang="en-GB" b="1" i="1" dirty="0">
                <a:solidFill>
                  <a:srgbClr val="000000"/>
                </a:solidFill>
                <a:effectLst/>
                <a:latin typeface="Consolas" panose="020B0609020204030204" pitchFamily="49" charset="0"/>
              </a:rPr>
              <a:t>// Find the deepest volcano in Japan</a:t>
            </a:r>
          </a:p>
          <a:p>
            <a:r>
              <a:rPr lang="en-GB" b="0" dirty="0">
                <a:solidFill>
                  <a:srgbClr val="0000FF"/>
                </a:solidFill>
                <a:effectLst/>
                <a:latin typeface="Consolas" panose="020B0609020204030204" pitchFamily="49" charset="0"/>
              </a:rPr>
              <a:t>SELECT</a:t>
            </a:r>
            <a:r>
              <a:rPr lang="en-GB" b="0" dirty="0">
                <a:solidFill>
                  <a:srgbClr val="000000"/>
                </a:solidFill>
                <a:effectLst/>
                <a:latin typeface="Consolas" panose="020B0609020204030204" pitchFamily="49" charset="0"/>
              </a:rPr>
              <a:t> </a:t>
            </a:r>
            <a:r>
              <a:rPr lang="en-GB" b="0" dirty="0">
                <a:solidFill>
                  <a:srgbClr val="FF00FF"/>
                </a:solidFill>
                <a:effectLst/>
                <a:latin typeface="Consolas" panose="020B0609020204030204" pitchFamily="49" charset="0"/>
              </a:rPr>
              <a:t>MAX</a:t>
            </a:r>
            <a:r>
              <a:rPr lang="en-GB" b="0" dirty="0">
                <a:solidFill>
                  <a:srgbClr val="000000"/>
                </a:solidFill>
                <a:effectLst/>
                <a:latin typeface="Consolas" panose="020B0609020204030204" pitchFamily="49" charset="0"/>
              </a:rPr>
              <a:t>(v.Elevation) </a:t>
            </a:r>
            <a:r>
              <a:rPr lang="en-GB" b="0" dirty="0">
                <a:solidFill>
                  <a:srgbClr val="0000FF"/>
                </a:solidFill>
                <a:effectLst/>
                <a:latin typeface="Consolas" panose="020B0609020204030204" pitchFamily="49" charset="0"/>
              </a:rPr>
              <a:t>AS</a:t>
            </a:r>
            <a:r>
              <a:rPr lang="en-GB" b="0" dirty="0">
                <a:solidFill>
                  <a:srgbClr val="000000"/>
                </a:solidFill>
                <a:effectLst/>
                <a:latin typeface="Consolas" panose="020B0609020204030204" pitchFamily="49" charset="0"/>
              </a:rPr>
              <a:t> deepestVolcanoJapan</a:t>
            </a:r>
          </a:p>
          <a:p>
            <a:r>
              <a:rPr lang="en-GB" b="0" dirty="0">
                <a:solidFill>
                  <a:srgbClr val="0000FF"/>
                </a:solidFill>
                <a:effectLst/>
                <a:latin typeface="Consolas" panose="020B0609020204030204" pitchFamily="49" charset="0"/>
              </a:rPr>
              <a:t>FROM</a:t>
            </a:r>
            <a:r>
              <a:rPr lang="en-GB" b="0" dirty="0">
                <a:solidFill>
                  <a:srgbClr val="000000"/>
                </a:solidFill>
                <a:effectLst/>
                <a:latin typeface="Consolas" panose="020B0609020204030204" pitchFamily="49" charset="0"/>
              </a:rPr>
              <a:t> v</a:t>
            </a:r>
          </a:p>
          <a:p>
            <a:r>
              <a:rPr lang="en-GB" b="0" dirty="0">
                <a:solidFill>
                  <a:srgbClr val="0000FF"/>
                </a:solidFill>
                <a:effectLst/>
                <a:latin typeface="Consolas" panose="020B0609020204030204" pitchFamily="49" charset="0"/>
              </a:rPr>
              <a:t>WHERE</a:t>
            </a:r>
            <a:r>
              <a:rPr lang="en-GB" b="0" dirty="0">
                <a:solidFill>
                  <a:srgbClr val="000000"/>
                </a:solidFill>
                <a:effectLst/>
                <a:latin typeface="Consolas" panose="020B0609020204030204" pitchFamily="49" charset="0"/>
              </a:rPr>
              <a:t> v.Region </a:t>
            </a:r>
            <a:r>
              <a:rPr lang="en-GB" b="0" dirty="0">
                <a:solidFill>
                  <a:srgbClr val="778899"/>
                </a:solidFill>
                <a:effectLst/>
                <a:latin typeface="Consolas" panose="020B0609020204030204" pitchFamily="49" charset="0"/>
              </a:rPr>
              <a:t>=</a:t>
            </a:r>
            <a:r>
              <a:rPr lang="en-GB" b="0" dirty="0">
                <a:solidFill>
                  <a:srgbClr val="000000"/>
                </a:solidFill>
                <a:effectLst/>
                <a:latin typeface="Consolas" panose="020B0609020204030204" pitchFamily="49" charset="0"/>
              </a:rPr>
              <a:t> "Japan"</a:t>
            </a:r>
          </a:p>
          <a:p>
            <a:endParaRPr lang="en-GB" b="0" dirty="0">
              <a:solidFill>
                <a:srgbClr val="000000"/>
              </a:solidFill>
              <a:effectLst/>
              <a:latin typeface="Consolas" panose="020B0609020204030204" pitchFamily="49" charset="0"/>
            </a:endParaRPr>
          </a:p>
          <a:p>
            <a:endParaRPr lang="en-GB" dirty="0"/>
          </a:p>
          <a:p>
            <a:endParaRPr lang="en-GB" dirty="0"/>
          </a:p>
          <a:p>
            <a:endParaRPr lang="en-GB" dirty="0"/>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02414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965366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sz="882" b="0"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The main characteristics of a relational database are:</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All data is tabular. Entities are modeled as tables, each instance of an entity is a row in the table, and each property is defined as a column.</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All rows in the same table have the same set of columns.</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 table can contain any number of rows.</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 primary key uniquely identifies each row in a table. No two rows can share the same primary key. </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 foreign key references rows in another, related table. For each value in the foreign key column, there should be a row with the same value in the corresponding primary key column in the other table.</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262366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This is now normalized and there would also be a link to a SalesPerson table.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844075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1</a:t>
            </a:r>
            <a:r>
              <a:rPr lang="en-GB" baseline="30000" dirty="0"/>
              <a:t>st</a:t>
            </a:r>
            <a:r>
              <a:rPr lang="en-GB" dirty="0"/>
              <a:t> Normal Form (1NF) – Each cell should only contain one value</a:t>
            </a:r>
          </a:p>
          <a:p>
            <a:r>
              <a:rPr lang="en-GB" dirty="0"/>
              <a:t>2</a:t>
            </a:r>
            <a:r>
              <a:rPr lang="en-GB" baseline="30000" dirty="0"/>
              <a:t>nd</a:t>
            </a:r>
            <a:r>
              <a:rPr lang="en-GB" dirty="0"/>
              <a:t> normal form (2NF) – Every non-key column depends upon the whole key</a:t>
            </a:r>
          </a:p>
          <a:p>
            <a:r>
              <a:rPr lang="en-GB" dirty="0"/>
              <a:t>3</a:t>
            </a:r>
            <a:r>
              <a:rPr lang="en-GB" baseline="30000" dirty="0"/>
              <a:t>rd</a:t>
            </a:r>
            <a:r>
              <a:rPr lang="en-GB" dirty="0"/>
              <a:t> Normal form (3NF) – Columns do not depend on any non-key columns</a:t>
            </a:r>
          </a:p>
          <a:p>
            <a:endParaRPr lang="en-GB" dirty="0"/>
          </a:p>
          <a:p>
            <a:r>
              <a:rPr lang="en-GB" dirty="0"/>
              <a:t>In the above example, in the Orders table, Customer Phone depends upon Customer Name which breaks 3NF. This is resolved on the next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252785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This is now normalized and there would also be a link to a SalesPerson table.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312233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Use an analogy of a book index. Without the index, you would have to read the whole book every time you wanted to find something. The disadvantage of an index is that every time you update information in the book, you need to update the index.</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524388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US" dirty="0"/>
              <a:t>Views don’t contain data, they just define how it is displayed.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798742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GB" dirty="0"/>
              <a:t>Explain that DML statements are by far the most common.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576517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sz="1000" dirty="0">
                <a:latin typeface="Arial" panose="020B0604020202020204" pitchFamily="34" charset="0"/>
                <a:ea typeface="Calibri" panose="020F0502020204030204" pitchFamily="34" charset="0"/>
                <a:cs typeface="Times New Roman" panose="02020603050405020304" pitchFamily="18" charset="0"/>
              </a:rPr>
              <a:t> </a:t>
            </a:r>
            <a:r>
              <a:rPr lang="en-US" sz="1000" b="1" dirty="0"/>
              <a:t>Instructor notes</a:t>
            </a:r>
          </a:p>
          <a:p>
            <a:endParaRPr lang="en-US" sz="1000" dirty="0"/>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Explain that SQL is not procedural. It processes the FROM first, followed by WHERE, GROUP BY, ORDER BY, and finally SELECT.</a:t>
            </a:r>
          </a:p>
        </p:txBody>
      </p:sp>
      <p:sp>
        <p:nvSpPr>
          <p:cNvPr id="4" name="Slide Number Placeholder 3"/>
          <p:cNvSpPr>
            <a:spLocks noGrp="1"/>
          </p:cNvSpPr>
          <p:nvPr>
            <p:ph type="sldNum" sz="quarter" idx="10"/>
          </p:nvPr>
        </p:nvSpPr>
        <p:spPr/>
        <p:txBody>
          <a:bodyPr/>
          <a:lstStyle/>
          <a:p>
            <a:fld id="{51301A78-73BE-4B7B-A115-121F41044E14}" type="slidenum">
              <a:rPr lang="en-GB" smtClean="0"/>
              <a:t>47</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rgbClr val="000000"/>
                </a:solidFill>
                <a:latin typeface="Arial" panose="020B0604020202020204" pitchFamily="34" charset="0"/>
              </a:rPr>
              <a:t>20761C</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rgbClr val="336699"/>
                </a:solidFill>
                <a:latin typeface="Arial" panose="020B0604020202020204" pitchFamily="34" charset="0"/>
              </a:rPr>
              <a:t>3: Writing SELECT Queries</a:t>
            </a:r>
          </a:p>
        </p:txBody>
      </p:sp>
    </p:spTree>
    <p:extLst>
      <p:ext uri="{BB962C8B-B14F-4D97-AF65-F5344CB8AC3E}">
        <p14:creationId xmlns:p14="http://schemas.microsoft.com/office/powerpoint/2010/main" val="4232071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1000" dirty="0"/>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Note that some words are optional and you might see the word INTO omitted.</a:t>
            </a:r>
          </a:p>
        </p:txBody>
      </p:sp>
      <p:sp>
        <p:nvSpPr>
          <p:cNvPr id="4" name="Slide Number Placeholder 3"/>
          <p:cNvSpPr>
            <a:spLocks noGrp="1"/>
          </p:cNvSpPr>
          <p:nvPr>
            <p:ph type="sldNum" sz="quarter" idx="10"/>
          </p:nvPr>
        </p:nvSpPr>
        <p:spPr/>
        <p:txBody>
          <a:bodyPr/>
          <a:lstStyle/>
          <a:p>
            <a:fld id="{C2A38116-0269-499C-B4D2-8C60381F8A5C}" type="slidenum">
              <a:rPr lang="en-GB" smtClean="0"/>
              <a:t>49</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rgbClr val="000000"/>
                </a:solidFill>
                <a:latin typeface="Arial" panose="020B0604020202020204" pitchFamily="34" charset="0"/>
              </a:rPr>
              <a:t>20761C</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rgbClr val="336699"/>
                </a:solidFill>
                <a:latin typeface="Arial" panose="020B0604020202020204" pitchFamily="34" charset="0"/>
              </a:rPr>
              <a:t>7: Using DML to Modify Data</a:t>
            </a:r>
          </a:p>
        </p:txBody>
      </p:sp>
    </p:spTree>
    <p:extLst>
      <p:ext uri="{BB962C8B-B14F-4D97-AF65-F5344CB8AC3E}">
        <p14:creationId xmlns:p14="http://schemas.microsoft.com/office/powerpoint/2010/main" val="2636037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algn="l"/>
            <a:r>
              <a:rPr lang="en-US" b="0" i="0" dirty="0">
                <a:solidFill>
                  <a:srgbClr val="171717"/>
                </a:solidFill>
                <a:effectLst/>
                <a:latin typeface="Segoe UI" panose="020B0502040204020203" pitchFamily="34" charset="0"/>
              </a:rPr>
              <a:t>You use DDL statements to create, modify, and remove tables and other objects in a database (table, stored procedures, views, and so on).</a:t>
            </a:r>
          </a:p>
          <a:p>
            <a:pPr algn="l"/>
            <a:r>
              <a:rPr lang="en-US" b="0" i="0" dirty="0">
                <a:solidFill>
                  <a:srgbClr val="171717"/>
                </a:solidFill>
                <a:effectLst/>
                <a:latin typeface="Segoe UI" panose="020B0502040204020203" pitchFamily="34" charset="0"/>
              </a:rPr>
              <a:t>These are the most common DDL statements: CREATE ALTER, DROP, and RENAME.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WARNING: The </a:t>
            </a:r>
            <a:r>
              <a:rPr lang="en-US" b="1" i="0" dirty="0">
                <a:solidFill>
                  <a:srgbClr val="171717"/>
                </a:solidFill>
                <a:effectLst/>
                <a:latin typeface="Segoe UI" panose="020B0502040204020203" pitchFamily="34" charset="0"/>
              </a:rPr>
              <a:t>DROP</a:t>
            </a:r>
            <a:r>
              <a:rPr lang="en-US" b="0" i="0" dirty="0">
                <a:solidFill>
                  <a:srgbClr val="171717"/>
                </a:solidFill>
                <a:effectLst/>
                <a:latin typeface="Segoe UI" panose="020B0502040204020203" pitchFamily="34" charset="0"/>
              </a:rPr>
              <a:t> statement is very powerful. When you drop a table, all the rows in that table are lost. Unless you have a backup, you won't be able to retrieve this data.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402482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4191627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Ingestion is the process of importing data which might come in the form of a stream or in batches.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52980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Data processing takes the data in its raw form, cleans it, and converts it into a more meaningful format</a:t>
            </a:r>
            <a:r>
              <a:rPr lang="en-GB" sz="882" b="0" kern="1200" dirty="0">
                <a:solidFill>
                  <a:schemeClr val="tx1"/>
                </a:solidFill>
                <a:effectLst/>
                <a:latin typeface="Segoe UI Light" pitchFamily="34" charset="0"/>
                <a:ea typeface="+mn-ea"/>
                <a:cs typeface="+mn-cs"/>
              </a:rPr>
              <a:t>.</a:t>
            </a:r>
            <a:endParaRPr lang="en-US" sz="882"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809048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ETL stands for </a:t>
            </a:r>
            <a:r>
              <a:rPr lang="en-US" sz="882" b="0" i="1" kern="1200" dirty="0">
                <a:solidFill>
                  <a:schemeClr val="tx1"/>
                </a:solidFill>
                <a:effectLst/>
                <a:latin typeface="Segoe UI Light" pitchFamily="34" charset="0"/>
                <a:ea typeface="+mn-ea"/>
                <a:cs typeface="+mn-cs"/>
              </a:rPr>
              <a:t>*Extract, Transform, and Load*</a:t>
            </a:r>
            <a:r>
              <a:rPr lang="en-US" sz="882" b="0" kern="1200" dirty="0">
                <a:solidFill>
                  <a:schemeClr val="tx1"/>
                </a:solidFill>
                <a:effectLst/>
                <a:latin typeface="Segoe UI Light" pitchFamily="34" charset="0"/>
                <a:ea typeface="+mn-ea"/>
                <a:cs typeface="+mn-cs"/>
              </a:rPr>
              <a:t>. The raw data is retrieved and transformed before being saved. The extract, transform, and load steps can be performed as a continuous pipeline of operations. It is suitable for systems that only require simple models, with little dependency between items.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252824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The data processing engine can take an iterative approach, retrieving and processing the data from storage, before writing the transformed data and models back to storage. ELT is more suitable for constructing complex models that depend on multiple items in the database, often using periodic batch processing.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523770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US" b="1" i="0" dirty="0">
                <a:solidFill>
                  <a:srgbClr val="D4D4D4"/>
                </a:solidFill>
                <a:effectLst/>
                <a:latin typeface="-apple-system"/>
              </a:rPr>
              <a:t>Microsoft Power BI</a:t>
            </a:r>
            <a:r>
              <a:rPr lang="en-US" b="0" i="0" dirty="0">
                <a:solidFill>
                  <a:srgbClr val="D4D4D4"/>
                </a:solidFill>
                <a:effectLst/>
                <a:latin typeface="-apple-system"/>
              </a:rPr>
              <a:t> is a collection of software services, apps, and connectors that work together to turn your unrelated sources of data into coherent, visually immersive, and interactive insights. Whether your data is a simple Microsoft Excel workbook, or a collection of cloud-based and on-premises hybrid data warehouses, </a:t>
            </a:r>
            <a:r>
              <a:rPr lang="en-US" b="1" i="0" dirty="0">
                <a:solidFill>
                  <a:srgbClr val="D4D4D4"/>
                </a:solidFill>
                <a:effectLst/>
                <a:latin typeface="-apple-system"/>
              </a:rPr>
              <a:t>Power BI</a:t>
            </a:r>
            <a:r>
              <a:rPr lang="en-US" b="0" i="0" dirty="0">
                <a:solidFill>
                  <a:srgbClr val="D4D4D4"/>
                </a:solidFill>
                <a:effectLst/>
                <a:latin typeface="-apple-system"/>
              </a:rPr>
              <a:t> lets you easily connect to your data sources, visualize (or discover) what's important, and share that with anyone or everyone you want.</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Desktop</a:t>
            </a:r>
            <a:r>
              <a:rPr lang="en-US" b="0" i="0" dirty="0">
                <a:solidFill>
                  <a:srgbClr val="D4D4D4"/>
                </a:solidFill>
                <a:effectLst/>
                <a:latin typeface="-apple-system"/>
              </a:rPr>
              <a:t>: </a:t>
            </a:r>
            <a:r>
              <a:rPr lang="en-US" b="0" i="0" dirty="0">
                <a:solidFill>
                  <a:srgbClr val="171717"/>
                </a:solidFill>
                <a:effectLst/>
                <a:latin typeface="Segoe UI" panose="020B0502040204020203" pitchFamily="34" charset="0"/>
              </a:rPr>
              <a:t>A free application you install on your local computer that lets you connect to, transform, and visualize your data.</a:t>
            </a:r>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Service</a:t>
            </a:r>
            <a:r>
              <a:rPr lang="en-US" b="0" i="0" dirty="0">
                <a:solidFill>
                  <a:srgbClr val="D4D4D4"/>
                </a:solidFill>
                <a:effectLst/>
                <a:latin typeface="-apple-system"/>
              </a:rPr>
              <a:t>: A SaaS service which brings together dashboards, workspaces, reports, and datasets for keeping a finger on the pulse of your business.</a:t>
            </a:r>
          </a:p>
          <a:p>
            <a:pPr marL="171450" indent="-171450">
              <a:buFont typeface="Arial" panose="020B0604020202020204" pitchFamily="34" charset="0"/>
              <a:buChar char="•"/>
            </a:pPr>
            <a:r>
              <a:rPr lang="en-US" b="1" i="0" dirty="0">
                <a:solidFill>
                  <a:srgbClr val="D4D4D4"/>
                </a:solidFill>
                <a:effectLst/>
                <a:latin typeface="-apple-system"/>
              </a:rPr>
              <a:t>Mobile</a:t>
            </a:r>
            <a:r>
              <a:rPr lang="en-US" b="0" i="0" dirty="0">
                <a:solidFill>
                  <a:srgbClr val="D4D4D4"/>
                </a:solidFill>
                <a:effectLst/>
                <a:latin typeface="-apple-system"/>
              </a:rPr>
              <a:t>: Connect to and interact with your cloud and on-premises data. </a:t>
            </a:r>
            <a:r>
              <a:rPr lang="en-US" b="0" i="0" dirty="0">
                <a:solidFill>
                  <a:srgbClr val="171717"/>
                </a:solidFill>
                <a:effectLst/>
                <a:latin typeface="Segoe UI" panose="020B0502040204020203" pitchFamily="34" charset="0"/>
              </a:rPr>
              <a:t>You create reports in Power BI Desktop. You create dashboards, and view dashboards and reports in the Power BI report service. You view on-premises Power BI reports on Power BI Report Server. All these reports and dashboards are available in the Power BI mobile apps, whether they're on premises or in the cloud.</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D4D4D4"/>
                </a:solidFill>
                <a:effectLst/>
                <a:latin typeface="-apple-system"/>
              </a:rPr>
              <a:t>How you use Power BI might depend on your role on a project or a team. And other people, in other roles, might use Power BI differently, which is just fine.</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The flow of work in Power BI</a:t>
            </a:r>
          </a:p>
          <a:p>
            <a:pPr algn="l"/>
            <a:r>
              <a:rPr lang="en-US" b="0" i="0" dirty="0">
                <a:effectLst/>
                <a:latin typeface="Segoe UI" panose="020B0502040204020203" pitchFamily="34" charset="0"/>
              </a:rPr>
              <a:t>A common flow of work in Power BI begins in </a:t>
            </a:r>
            <a:r>
              <a:rPr lang="en-US" b="1" i="0" dirty="0">
                <a:effectLst/>
                <a:latin typeface="Segoe UI" panose="020B0502040204020203" pitchFamily="34" charset="0"/>
              </a:rPr>
              <a:t>Power BI Desktop</a:t>
            </a:r>
            <a:r>
              <a:rPr lang="en-US" b="0" i="0" dirty="0">
                <a:effectLst/>
                <a:latin typeface="Segoe UI" panose="020B0502040204020203" pitchFamily="34" charset="0"/>
              </a:rPr>
              <a:t>, where a report is created. That report is then published to the </a:t>
            </a:r>
            <a:r>
              <a:rPr lang="en-US" b="1" i="0" dirty="0">
                <a:effectLst/>
                <a:latin typeface="Segoe UI" panose="020B0502040204020203" pitchFamily="34" charset="0"/>
              </a:rPr>
              <a:t>Power BI service</a:t>
            </a:r>
            <a:r>
              <a:rPr lang="en-US" b="0" i="0" dirty="0">
                <a:effectLst/>
                <a:latin typeface="Segoe UI" panose="020B0502040204020203" pitchFamily="34" charset="0"/>
              </a:rPr>
              <a:t> and finally shared, so that users of </a:t>
            </a:r>
            <a:r>
              <a:rPr lang="en-US" b="1" i="0" dirty="0">
                <a:effectLst/>
                <a:latin typeface="Segoe UI" panose="020B0502040204020203" pitchFamily="34" charset="0"/>
              </a:rPr>
              <a:t>Power BI Mobile</a:t>
            </a:r>
            <a:r>
              <a:rPr lang="en-US" b="0" i="0" dirty="0">
                <a:effectLst/>
                <a:latin typeface="Segoe UI" panose="020B0502040204020203" pitchFamily="34" charset="0"/>
              </a:rPr>
              <a:t> apps can consume the information.</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097960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US" b="0" i="0" dirty="0">
                <a:solidFill>
                  <a:srgbClr val="D4D4D4"/>
                </a:solidFill>
                <a:effectLst/>
                <a:latin typeface="-apple-system"/>
              </a:rPr>
              <a:t>Some examples of the many types of visualizations available in Power BI.</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1231027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US" b="1" dirty="0"/>
              <a:t>Descriptive Analytics</a:t>
            </a:r>
          </a:p>
          <a:p>
            <a:r>
              <a:rPr lang="en-US" dirty="0"/>
              <a:t>The world of analytics, is evolving from the typical “Descriptive Analytics”, which is all about – What is happening in my business? </a:t>
            </a:r>
          </a:p>
          <a:p>
            <a:endParaRPr lang="en-US" b="1" dirty="0"/>
          </a:p>
          <a:p>
            <a:r>
              <a:rPr lang="en-US" b="1" dirty="0"/>
              <a:t>Diagnostic Analytics</a:t>
            </a:r>
          </a:p>
          <a:p>
            <a:r>
              <a:rPr lang="en-US" dirty="0"/>
              <a:t>The data insights, provided by descriptive analytics, are needed to provide the answer to: , “Why it is happening in your business”, which is often referred to analyzing root cause, or “Diagnostic Analytics”</a:t>
            </a:r>
          </a:p>
          <a:p>
            <a:r>
              <a:rPr lang="en-US" sz="1200" b="0" i="0" u="none" strike="noStrike" kern="1200" dirty="0">
                <a:solidFill>
                  <a:schemeClr val="tx1"/>
                </a:solidFill>
                <a:effectLst/>
                <a:latin typeface="Segoe UI" panose="020B0502040204020203" pitchFamily="34" charset="0"/>
                <a:ea typeface="+mn-ea"/>
                <a:cs typeface="+mn-cs"/>
              </a:rPr>
              <a:t>Both, Descriptive and Diagnostic Analytics, is seen as a workload which is primarily providing a reactive response --- from what is happening, why is it happening, to what I am I going to do about it?</a:t>
            </a: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1" i="0" u="none" strike="noStrike" kern="1200" dirty="0">
                <a:solidFill>
                  <a:schemeClr val="tx1"/>
                </a:solidFill>
                <a:effectLst/>
                <a:latin typeface="Segoe UI" panose="020B0502040204020203" pitchFamily="34" charset="0"/>
                <a:ea typeface="+mn-ea"/>
                <a:cs typeface="+mn-cs"/>
              </a:rPr>
              <a:t>Predictive Analytics</a:t>
            </a:r>
            <a:r>
              <a:rPr lang="en-US" sz="1200" b="0" i="0" u="none" strike="noStrike" kern="1200" dirty="0">
                <a:solidFill>
                  <a:schemeClr val="tx1"/>
                </a:solidFill>
                <a:effectLst/>
                <a:latin typeface="Segoe UI" panose="020B0502040204020203" pitchFamily="34" charset="0"/>
                <a:ea typeface="+mn-ea"/>
                <a:cs typeface="+mn-cs"/>
              </a:rPr>
              <a:t> </a:t>
            </a:r>
          </a:p>
          <a:p>
            <a:r>
              <a:rPr lang="en-US" sz="1200" b="0" i="0" u="none" strike="noStrike" kern="1200" dirty="0">
                <a:solidFill>
                  <a:schemeClr val="tx1"/>
                </a:solidFill>
                <a:effectLst/>
                <a:latin typeface="Segoe UI" panose="020B0502040204020203" pitchFamily="34" charset="0"/>
                <a:ea typeface="+mn-ea"/>
                <a:cs typeface="+mn-cs"/>
              </a:rPr>
              <a:t>By building out predictive patterns on top of your data, by utilizing the data findings from Descriptive, Diagnostic and Predictive data, you’ll be able to identify what is based on what you get from descriptive and diagnostic analytics and used to find answers to the question of </a:t>
            </a:r>
            <a:r>
              <a:rPr lang="en-US" sz="1200" b="1" i="0" u="none" strike="noStrike" kern="1200" dirty="0">
                <a:solidFill>
                  <a:schemeClr val="tx1"/>
                </a:solidFill>
                <a:effectLst/>
                <a:latin typeface="Segoe UI" panose="020B0502040204020203" pitchFamily="34" charset="0"/>
                <a:ea typeface="+mn-ea"/>
                <a:cs typeface="+mn-cs"/>
              </a:rPr>
              <a:t>what is likely to happen in the future based on previous trends and patterns</a:t>
            </a:r>
            <a:r>
              <a:rPr lang="en-US" sz="1200" b="0" i="0" u="none" strike="noStrike" kern="1200" dirty="0">
                <a:solidFill>
                  <a:schemeClr val="tx1"/>
                </a:solidFill>
                <a:effectLst/>
                <a:latin typeface="Segoe UI" panose="020B0502040204020203" pitchFamily="34" charset="0"/>
                <a:ea typeface="+mn-ea"/>
                <a:cs typeface="+mn-cs"/>
              </a:rPr>
              <a:t>?</a:t>
            </a:r>
          </a:p>
          <a:p>
            <a:endParaRPr lang="en-US" sz="1200" b="1" i="0" u="none" strike="noStrike" kern="1200" dirty="0">
              <a:solidFill>
                <a:schemeClr val="tx1"/>
              </a:solidFill>
              <a:effectLst/>
              <a:latin typeface="Segoe UI" panose="020B0502040204020203" pitchFamily="34" charset="0"/>
              <a:ea typeface="+mn-ea"/>
              <a:cs typeface="+mn-cs"/>
            </a:endParaRPr>
          </a:p>
          <a:p>
            <a:r>
              <a:rPr lang="en-US" sz="1200" b="1" i="0" u="none" strike="noStrike" kern="1200" dirty="0">
                <a:solidFill>
                  <a:schemeClr val="tx1"/>
                </a:solidFill>
                <a:effectLst/>
                <a:latin typeface="Segoe UI" panose="020B0502040204020203" pitchFamily="34" charset="0"/>
                <a:ea typeface="+mn-ea"/>
                <a:cs typeface="+mn-cs"/>
              </a:rPr>
              <a:t>Prescriptive Analytics</a:t>
            </a:r>
          </a:p>
          <a:p>
            <a:r>
              <a:rPr lang="en-US" sz="1200" b="0" i="0" u="none" strike="noStrike" kern="1200" dirty="0">
                <a:solidFill>
                  <a:schemeClr val="tx1"/>
                </a:solidFill>
                <a:effectLst/>
                <a:latin typeface="Segoe UI" panose="020B0502040204020203" pitchFamily="34" charset="0"/>
                <a:ea typeface="+mn-ea"/>
                <a:cs typeface="+mn-cs"/>
              </a:rPr>
              <a:t>Techniques used to provide a predictive insights into your data, is commonly introduced by building out machine learning models, to “predict” trends and give the answer to the very</a:t>
            </a:r>
          </a:p>
          <a:p>
            <a:r>
              <a:rPr lang="en-US" sz="1200" b="0" i="0" u="none" strike="noStrike" kern="1200" dirty="0">
                <a:solidFill>
                  <a:schemeClr val="tx1"/>
                </a:solidFill>
                <a:effectLst/>
                <a:latin typeface="Segoe UI" panose="020B0502040204020203" pitchFamily="34" charset="0"/>
                <a:ea typeface="+mn-ea"/>
                <a:cs typeface="+mn-cs"/>
              </a:rPr>
              <a:t>When you get the findings from Descriptive, Diagnostic and Predictive analytics like what’s happened, the root cause behind that and what-might-happen in future, Prescriptive model utilizes those answers to help you </a:t>
            </a:r>
            <a:r>
              <a:rPr lang="en-US" sz="1200" b="1" i="0" u="none" strike="noStrike" kern="1200" dirty="0">
                <a:solidFill>
                  <a:schemeClr val="tx1"/>
                </a:solidFill>
                <a:effectLst/>
                <a:latin typeface="Segoe UI" panose="020B0502040204020203" pitchFamily="34" charset="0"/>
                <a:ea typeface="+mn-ea"/>
                <a:cs typeface="+mn-cs"/>
              </a:rPr>
              <a:t>determine the best course of action to choose to bypass or eliminate future issues</a:t>
            </a:r>
            <a:r>
              <a:rPr lang="en-US" sz="1200" b="0" i="0" u="none" strike="noStrike" kern="1200" dirty="0">
                <a:solidFill>
                  <a:schemeClr val="tx1"/>
                </a:solidFill>
                <a:effectLst/>
                <a:latin typeface="Segoe UI" panose="020B0502040204020203" pitchFamily="34" charset="0"/>
                <a:ea typeface="+mn-ea"/>
                <a:cs typeface="+mn-cs"/>
              </a:rPr>
              <a:t>.</a:t>
            </a:r>
          </a:p>
          <a:p>
            <a:endParaRPr lang="en-US" sz="1200" b="0" i="0" u="none" strike="noStrike" kern="1200" dirty="0">
              <a:solidFill>
                <a:schemeClr val="tx1"/>
              </a:solidFill>
              <a:effectLst/>
              <a:latin typeface="Segoe UI" panose="020B0502040204020203" pitchFamily="34" charset="0"/>
              <a:ea typeface="+mn-ea"/>
              <a:cs typeface="+mn-cs"/>
            </a:endParaRPr>
          </a:p>
          <a:p>
            <a:r>
              <a:rPr lang="en-GB" sz="1200" b="1" i="0" u="none" strike="noStrike" kern="1200" dirty="0">
                <a:solidFill>
                  <a:schemeClr val="tx1"/>
                </a:solidFill>
                <a:effectLst/>
                <a:latin typeface="Segoe UI" panose="020B0502040204020203" pitchFamily="34" charset="0"/>
                <a:ea typeface="+mn-ea"/>
                <a:cs typeface="+mn-cs"/>
              </a:rPr>
              <a:t>Cognitive Analytics</a:t>
            </a:r>
          </a:p>
          <a:p>
            <a:endParaRPr lang="en-GB" sz="1200" b="1" i="0" u="none" strike="noStrike" kern="1200" dirty="0">
              <a:solidFill>
                <a:schemeClr val="tx1"/>
              </a:solidFill>
              <a:effectLst/>
              <a:latin typeface="Segoe UI" panose="020B0502040204020203" pitchFamily="34" charset="0"/>
              <a:ea typeface="+mn-ea"/>
              <a:cs typeface="+mn-cs"/>
            </a:endParaRPr>
          </a:p>
          <a:p>
            <a:pPr marL="0" lvl="1" indent="0">
              <a:lnSpc>
                <a:spcPct val="0"/>
              </a:lnSpc>
              <a:spcAft>
                <a:spcPts val="0"/>
              </a:spcAft>
              <a:buNone/>
            </a:pPr>
            <a:r>
              <a:rPr lang="en-US" sz="1200" b="0" i="0" u="none" strike="noStrike" kern="1200" dirty="0">
                <a:solidFill>
                  <a:schemeClr val="tx1"/>
                </a:solidFill>
                <a:effectLst/>
                <a:latin typeface="Segoe UI" panose="020B0502040204020203" pitchFamily="34" charset="0"/>
                <a:ea typeface="+mn-ea"/>
                <a:cs typeface="+mn-cs"/>
              </a:rPr>
              <a:t>Cognitive analytics combines a number of intelligent technologies like artificial intelligence, machine-learning algorithms, deep learning etc.to apply human brain like intelligence to perform certain tasks</a:t>
            </a:r>
            <a:r>
              <a:rPr lang="en-US" sz="1200" b="1" i="0" u="none" strike="noStrike" kern="1200" dirty="0">
                <a:solidFill>
                  <a:schemeClr val="tx1"/>
                </a:solidFill>
                <a:effectLst/>
                <a:latin typeface="Segoe UI" panose="020B0502040204020203" pitchFamily="34" charset="0"/>
                <a:ea typeface="+mn-ea"/>
                <a:cs typeface="+mn-cs"/>
              </a:rPr>
              <a:t>.  </a:t>
            </a:r>
            <a:br>
              <a:rPr lang="en-US" sz="1200" b="1" i="0" u="none" strike="noStrike" kern="1200" dirty="0">
                <a:solidFill>
                  <a:schemeClr val="tx1"/>
                </a:solidFill>
                <a:effectLst/>
                <a:latin typeface="Segoe UI" panose="020B0502040204020203" pitchFamily="34" charset="0"/>
                <a:ea typeface="+mn-ea"/>
                <a:cs typeface="+mn-cs"/>
              </a:rPr>
            </a:br>
            <a:r>
              <a:rPr lang="en-US" sz="1200" b="0" i="0" u="none" strike="noStrike" kern="1200" dirty="0">
                <a:solidFill>
                  <a:schemeClr val="tx1"/>
                </a:solidFill>
                <a:effectLst/>
                <a:latin typeface="Segoe UI" panose="020B0502040204020203" pitchFamily="34" charset="0"/>
                <a:ea typeface="+mn-ea"/>
                <a:cs typeface="+mn-cs"/>
              </a:rPr>
              <a:t>Basically, this type of analytics is inspired by how the human brain processes information, draws conclusions and codifies instincts and experience into learning such as understanding not only the words in a text but the full context of what is being written or spoken. </a:t>
            </a:r>
          </a:p>
          <a:p>
            <a:pPr marL="0" lvl="1" indent="0">
              <a:lnSpc>
                <a:spcPct val="0"/>
              </a:lnSpc>
              <a:spcAft>
                <a:spcPts val="0"/>
              </a:spcAft>
              <a:buNone/>
            </a:pPr>
            <a:endParaRPr lang="en-US" sz="1200" b="0" i="0" u="none" strike="noStrike"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085329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 modern data warehouse might contain a mixture of relational and non-relational data, including files, social media streams, and Internet of Things (IoT) sensor data.</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provides a collection of services you can use to build a data warehouse solution, including Azure Data Factory, Azure Data Lake Storage, Azure Databricks, Azure Synapse Analytics, and Azure Analysis Services.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You can use tools such as Power BI to analyze and visualize the data, generating reports, charts, and dashboards. </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9157658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sources on the left will include live data such as stock market data which will be streamed instantly.</a:t>
            </a:r>
          </a:p>
          <a:p>
            <a:endParaRPr lang="en-US" dirty="0"/>
          </a:p>
          <a:p>
            <a:r>
              <a:rPr lang="en-US" dirty="0"/>
              <a:t>There will also be data coming from historical sources such as past sales. This data could be loaded monthly.</a:t>
            </a:r>
          </a:p>
          <a:p>
            <a:endParaRPr lang="en-US" dirty="0"/>
          </a:p>
          <a:p>
            <a:r>
              <a:rPr lang="en-US" dirty="0"/>
              <a:t>A third type of data would be live sales. This can be streamed instantly as well as loaded as a batch into the historical sales data.</a:t>
            </a:r>
          </a:p>
          <a:p>
            <a:endParaRPr lang="en-US" dirty="0"/>
          </a:p>
          <a:p>
            <a:r>
              <a:rPr lang="en-US" dirty="0"/>
              <a:t>You should run through the paths that data can take including, for example:</a:t>
            </a:r>
          </a:p>
          <a:p>
            <a:pPr marL="171450" indent="-171450">
              <a:buFont typeface="Arial" panose="020B0604020202020204" pitchFamily="34" charset="0"/>
              <a:buChar char="•"/>
            </a:pPr>
            <a:r>
              <a:rPr lang="en-US" dirty="0"/>
              <a:t>Completely live data could come from a log, to Azure Data Factory to be prepped, to Synapse analytics to be modelled, to Power BI to be Visualized.</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Live sales data could come from an app, to Azure Data Factory to be prepped, to Synapse analytics to be modelled, to Power BI to be Visualized.</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Periodically sales data is ingested by Databricks and stored in Data Lake. This data is combined with live data by Synapse Analytics to compare live and historical data in Power BI.</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573630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 data lake is a repository for large quantities of raw data. Because the data is raw and unprocessed, it's very fast to load and update, but the data hasn't been put into a structure suitable for efficient analysis.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3094402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Databricks is an Apache Spark environment running on Azure to provide big data processing, streaming, and machine learning.</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8735264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882" b="0" kern="1200" dirty="0">
                <a:solidFill>
                  <a:schemeClr val="tx1"/>
                </a:solidFill>
                <a:effectLst/>
                <a:latin typeface="Segoe UI Light" pitchFamily="34" charset="0"/>
                <a:ea typeface="+mn-ea"/>
                <a:cs typeface="+mn-cs"/>
              </a:rPr>
              <a:t>Azure Synapse Analytics is an evolution of Azure SQL Data Warehouse.</a:t>
            </a:r>
          </a:p>
          <a:p>
            <a:endParaRPr lang="en-US" sz="882" b="0"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Azure Synapse Analytics is an analytics engine. It's designed to process large amounts of data very quickly. </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Using Synapse Analytics, you can ingest data from external sources, such as flat files, Azure Data Lake, or other database management systems, and then transform and aggregate this data into a format suitable for analytics processing.</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8800769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Analysis Services enables you to build tabular models to support online analytical processing (OLAP) queries.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4226353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HDInsight is a big data processing service, that provides the platform for technologies such as Spark in an Azure environment. HDInsight implements a clustered model that distributes processing across a set of computers. This model is similar to that used by Synapse Analytics, except that the nodes are running the Spark processing engine rather than Azure SQL Database.</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6389250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Data Factory is a data ingestion and transformation service that allows you to load raw data from many different sources, both on-premises and in the cloud.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As it ingests the data, Data Factory can clean, transform, and restructure the data, before loading it into a repository such as a data warehouse. Once the data is in the data warehouse, you can analyze it.</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PolyBase is a feature of SQL Server and Azure Synapse Analytics that enables you to run Transact-SQL queries that read data from external data sources. PolyBase makes these external data sources appear like tables in a SQL database.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Using PolyBase, you can read data managed by Hadoop, Spark, and Azure Blob Storage, as well as other database management systems such as Cosmos DB, Oracle, Teradata, and MongoDB.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SQL Server Integration Services (SSIS) is a platform for building enterprise-level data integration and data transformations solutions.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You can use SSIS to solve complex business problems by copying or downloading files, loading data warehouses, cleaning and mining data, and managing SQL database objects and data. SSIS is part of Microsoft SQL Server.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882" b="0" kern="1200" dirty="0">
                <a:solidFill>
                  <a:schemeClr val="tx1"/>
                </a:solidFill>
                <a:effectLst/>
                <a:latin typeface="Segoe UI Light" pitchFamily="34" charset="0"/>
                <a:ea typeface="+mn-ea"/>
                <a:cs typeface="+mn-cs"/>
              </a:rPr>
              <a:t>Databricks can process data held in many different types of storage, including Azure Blob storage, Azure Data Lake Store, Hadoop storage, flat files, SQL databases, and data warehouses, and Azure services such as Cosmos DB. Databricks can also process streaming data. For example, you could capture data being streamed from sensors and other devices.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2746991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Data Factory can incorporate Azure Databricks notebooks into a pipeline. A pipeline can pass parameters to a notebook. These parameters can specify which data to read and analyze. The notebook can save the results, which the Azure Data Factory pipeline can use in subsequent activities.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0708014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10</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Ensure that students understand ACID:</a:t>
            </a:r>
            <a:br>
              <a:rPr lang="en-GB" dirty="0"/>
            </a:br>
            <a:endParaRPr lang="en-GB" dirty="0"/>
          </a:p>
          <a:p>
            <a:r>
              <a:rPr lang="en-US" sz="882" b="0" kern="1200" dirty="0">
                <a:solidFill>
                  <a:schemeClr val="tx1"/>
                </a:solidFill>
                <a:effectLst/>
                <a:latin typeface="Segoe UI Light" pitchFamily="34" charset="0"/>
                <a:ea typeface="+mn-ea"/>
                <a:cs typeface="+mn-cs"/>
              </a:rPr>
              <a:t> </a:t>
            </a:r>
            <a:r>
              <a:rPr lang="en-US" sz="882" b="0" i="1" kern="1200" dirty="0">
                <a:solidFill>
                  <a:schemeClr val="tx1"/>
                </a:solidFill>
                <a:effectLst/>
                <a:latin typeface="Segoe UI Light" pitchFamily="34" charset="0"/>
                <a:ea typeface="+mn-ea"/>
                <a:cs typeface="+mn-cs"/>
              </a:rPr>
              <a:t>*Atomicity*</a:t>
            </a:r>
            <a:r>
              <a:rPr lang="en-US" sz="882" b="0" kern="1200" dirty="0">
                <a:solidFill>
                  <a:schemeClr val="tx1"/>
                </a:solidFill>
                <a:effectLst/>
                <a:latin typeface="Segoe UI Light" pitchFamily="34" charset="0"/>
                <a:ea typeface="+mn-ea"/>
                <a:cs typeface="+mn-cs"/>
              </a:rPr>
              <a:t> guarantees that each transaction is treated as a single </a:t>
            </a:r>
            <a:r>
              <a:rPr lang="en-US" sz="882" b="0" i="1" kern="1200" dirty="0">
                <a:solidFill>
                  <a:schemeClr val="tx1"/>
                </a:solidFill>
                <a:effectLst/>
                <a:latin typeface="Segoe UI Light" pitchFamily="34" charset="0"/>
                <a:ea typeface="+mn-ea"/>
                <a:cs typeface="+mn-cs"/>
              </a:rPr>
              <a:t>*unit*</a:t>
            </a:r>
            <a:r>
              <a:rPr lang="en-US" sz="882" b="0" kern="1200" dirty="0">
                <a:solidFill>
                  <a:schemeClr val="tx1"/>
                </a:solidFill>
                <a:effectLst/>
                <a:latin typeface="Segoe UI Light" pitchFamily="34" charset="0"/>
                <a:ea typeface="+mn-ea"/>
                <a:cs typeface="+mn-cs"/>
              </a:rPr>
              <a:t>, which either succeeds completely, or fails completely.</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t>
            </a:r>
            <a:r>
              <a:rPr lang="en-US" sz="882" b="0" i="1" kern="1200" dirty="0">
                <a:solidFill>
                  <a:schemeClr val="tx1"/>
                </a:solidFill>
                <a:effectLst/>
                <a:latin typeface="Segoe UI Light" pitchFamily="34" charset="0"/>
                <a:ea typeface="+mn-ea"/>
                <a:cs typeface="+mn-cs"/>
              </a:rPr>
              <a:t>*Consistency*</a:t>
            </a:r>
            <a:r>
              <a:rPr lang="en-US" sz="882" b="0" kern="1200" dirty="0">
                <a:solidFill>
                  <a:schemeClr val="tx1"/>
                </a:solidFill>
                <a:effectLst/>
                <a:latin typeface="Segoe UI Light" pitchFamily="34" charset="0"/>
                <a:ea typeface="+mn-ea"/>
                <a:cs typeface="+mn-cs"/>
              </a:rPr>
              <a:t> ensures that a transaction can only take the data in the database from one valid state to another. </a:t>
            </a:r>
          </a:p>
          <a:p>
            <a:endParaRPr lang="en-US" sz="882" b="0"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 </a:t>
            </a:r>
            <a:r>
              <a:rPr lang="en-US" sz="882" b="0" i="1" kern="1200" dirty="0">
                <a:solidFill>
                  <a:schemeClr val="tx1"/>
                </a:solidFill>
                <a:effectLst/>
                <a:latin typeface="Segoe UI Light" pitchFamily="34" charset="0"/>
                <a:ea typeface="+mn-ea"/>
                <a:cs typeface="+mn-cs"/>
              </a:rPr>
              <a:t>*Isolation*</a:t>
            </a:r>
            <a:r>
              <a:rPr lang="en-US" sz="882" b="0" kern="1200" dirty="0">
                <a:solidFill>
                  <a:schemeClr val="tx1"/>
                </a:solidFill>
                <a:effectLst/>
                <a:latin typeface="Segoe UI Light" pitchFamily="34" charset="0"/>
                <a:ea typeface="+mn-ea"/>
                <a:cs typeface="+mn-cs"/>
              </a:rPr>
              <a:t> ensures that concurrent execution of transactions leaves the database in the same state that would have been obtained if the transactions were executed sequentially.</a:t>
            </a:r>
          </a:p>
          <a:p>
            <a:br>
              <a:rPr lang="en-US" sz="882" b="0" kern="1200" dirty="0">
                <a:solidFill>
                  <a:schemeClr val="tx1"/>
                </a:solidFill>
                <a:effectLst/>
                <a:latin typeface="Segoe UI Light" pitchFamily="34" charset="0"/>
                <a:ea typeface="+mn-ea"/>
                <a:cs typeface="+mn-cs"/>
              </a:rPr>
            </a:br>
            <a:r>
              <a:rPr lang="en-US" sz="882" b="0" i="1" kern="1200" dirty="0">
                <a:solidFill>
                  <a:schemeClr val="tx1"/>
                </a:solidFill>
                <a:effectLst/>
                <a:latin typeface="Segoe UI Light" pitchFamily="34" charset="0"/>
                <a:ea typeface="+mn-ea"/>
                <a:cs typeface="+mn-cs"/>
              </a:rPr>
              <a:t>*Durability*</a:t>
            </a:r>
            <a:r>
              <a:rPr lang="en-US" sz="882" b="0" kern="1200" dirty="0">
                <a:solidFill>
                  <a:schemeClr val="tx1"/>
                </a:solidFill>
                <a:effectLst/>
                <a:latin typeface="Segoe UI Light" pitchFamily="34" charset="0"/>
                <a:ea typeface="+mn-ea"/>
                <a:cs typeface="+mn-cs"/>
              </a:rPr>
              <a:t> guarantees that once a transaction has been committed, it will remain committed even if there's a system failure such as a power outage or crash.</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311854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dirty="0"/>
              <a:t>Instructor notes</a:t>
            </a:r>
          </a:p>
          <a:p>
            <a:pPr marL="0" indent="0">
              <a:buFont typeface="Arial" panose="020B0604020202020204" pitchFamily="34" charset="0"/>
              <a:buNone/>
            </a:pPr>
            <a:endParaRPr lang="en-US" sz="882" b="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882" b="0" kern="1200" dirty="0">
                <a:solidFill>
                  <a:schemeClr val="tx1"/>
                </a:solidFill>
                <a:effectLst/>
                <a:latin typeface="Segoe UI Light" pitchFamily="34" charset="0"/>
                <a:ea typeface="+mn-ea"/>
                <a:cs typeface="+mn-cs"/>
              </a:rPr>
              <a:t>Analytical workloads are typically read-only systems that store vast volumes of historical data or business metrics</a:t>
            </a:r>
          </a:p>
          <a:p>
            <a:pPr marL="171450" indent="-171450">
              <a:buFont typeface="Arial" panose="020B0604020202020204" pitchFamily="34" charset="0"/>
              <a:buChar char="•"/>
            </a:pPr>
            <a:r>
              <a:rPr lang="en-US" sz="882" b="0" kern="1200" dirty="0">
                <a:solidFill>
                  <a:schemeClr val="tx1"/>
                </a:solidFill>
                <a:effectLst/>
                <a:latin typeface="Segoe UI Light" pitchFamily="34" charset="0"/>
                <a:ea typeface="+mn-ea"/>
                <a:cs typeface="+mn-cs"/>
              </a:rPr>
              <a:t>Analytics can be based on a snapshot of the data at a given point in time, or a series of snapshots.</a:t>
            </a:r>
          </a:p>
          <a:p>
            <a:pPr marL="171450" indent="-171450">
              <a:buFont typeface="Arial" panose="020B0604020202020204" pitchFamily="34" charset="0"/>
              <a:buChar char="•"/>
            </a:pPr>
            <a:r>
              <a:rPr lang="en-US" sz="882" b="0" kern="1200" dirty="0">
                <a:solidFill>
                  <a:schemeClr val="tx1"/>
                </a:solidFill>
                <a:effectLst/>
                <a:latin typeface="Segoe UI Light" pitchFamily="34" charset="0"/>
                <a:ea typeface="+mn-ea"/>
                <a:cs typeface="+mn-cs"/>
              </a:rPr>
              <a:t>An example of analytical information is a report on monthly sales.</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80648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1"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Batch processing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1"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In batch processing, newly arriving data elements are collected into a group. The whole group is then processed at a future time as a batch.</a:t>
            </a:r>
          </a:p>
          <a:p>
            <a:endParaRPr lang="en-GB" dirty="0"/>
          </a:p>
          <a:p>
            <a:r>
              <a:rPr lang="en-GB" b="1" dirty="0"/>
              <a:t>Streaming</a:t>
            </a:r>
            <a:endParaRPr lang="en-GB" b="0" dirty="0"/>
          </a:p>
          <a:p>
            <a:endParaRPr lang="en-GB" b="0" dirty="0"/>
          </a:p>
          <a:p>
            <a:r>
              <a:rPr lang="en-GB" b="0" dirty="0"/>
              <a:t>With streaming data newly arrived elements are processed in real-time</a:t>
            </a:r>
          </a:p>
          <a:p>
            <a:endParaRPr lang="en-GB" b="0" dirty="0"/>
          </a:p>
          <a:p>
            <a:r>
              <a:rPr lang="en-GB" b="1" dirty="0"/>
              <a:t>Differences between batch and streaming</a:t>
            </a:r>
            <a:endParaRPr lang="en-GB" b="0" dirty="0"/>
          </a:p>
          <a:p>
            <a:endParaRPr lang="en-GB" b="0" dirty="0"/>
          </a:p>
          <a:p>
            <a:r>
              <a:rPr lang="en-US" sz="882" b="0" kern="1200" dirty="0">
                <a:solidFill>
                  <a:schemeClr val="tx1"/>
                </a:solidFill>
                <a:effectLst/>
                <a:latin typeface="Segoe UI Light" pitchFamily="34" charset="0"/>
                <a:ea typeface="+mn-ea"/>
                <a:cs typeface="+mn-cs"/>
              </a:rPr>
              <a:t>- </a:t>
            </a:r>
            <a:r>
              <a:rPr lang="en-US" sz="882" b="0" i="1" kern="1200" dirty="0">
                <a:solidFill>
                  <a:schemeClr val="tx1"/>
                </a:solidFill>
                <a:effectLst/>
                <a:latin typeface="Segoe UI Light" pitchFamily="34" charset="0"/>
                <a:ea typeface="+mn-ea"/>
                <a:cs typeface="+mn-cs"/>
              </a:rPr>
              <a:t>*Data Scope*</a:t>
            </a:r>
            <a:r>
              <a:rPr lang="en-US" sz="882" b="0" kern="1200" dirty="0">
                <a:solidFill>
                  <a:schemeClr val="tx1"/>
                </a:solidFill>
                <a:effectLst/>
                <a:latin typeface="Segoe UI Light" pitchFamily="34" charset="0"/>
                <a:ea typeface="+mn-ea"/>
                <a:cs typeface="+mn-cs"/>
              </a:rPr>
              <a:t>: Batch processing can process all the data in the dataset. Stream processing typically only has access to the most recent data received, or within a rolling time window (the last 30 seconds, for example).</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t>
            </a:r>
            <a:r>
              <a:rPr lang="en-US" sz="882" b="0" i="1" kern="1200" dirty="0">
                <a:solidFill>
                  <a:schemeClr val="tx1"/>
                </a:solidFill>
                <a:effectLst/>
                <a:latin typeface="Segoe UI Light" pitchFamily="34" charset="0"/>
                <a:ea typeface="+mn-ea"/>
                <a:cs typeface="+mn-cs"/>
              </a:rPr>
              <a:t>*Data Size*</a:t>
            </a:r>
            <a:r>
              <a:rPr lang="en-US" sz="882" b="0" kern="1200" dirty="0">
                <a:solidFill>
                  <a:schemeClr val="tx1"/>
                </a:solidFill>
                <a:effectLst/>
                <a:latin typeface="Segoe UI Light" pitchFamily="34" charset="0"/>
                <a:ea typeface="+mn-ea"/>
                <a:cs typeface="+mn-cs"/>
              </a:rPr>
              <a:t>: Batch processing is suitable for handling large datasets efficiently. Stream processing is intended for individual records or </a:t>
            </a:r>
            <a:r>
              <a:rPr lang="en-US" sz="882" b="0" i="1" kern="1200" dirty="0">
                <a:solidFill>
                  <a:schemeClr val="tx1"/>
                </a:solidFill>
                <a:effectLst/>
                <a:latin typeface="Segoe UI Light" pitchFamily="34" charset="0"/>
                <a:ea typeface="+mn-ea"/>
                <a:cs typeface="+mn-cs"/>
              </a:rPr>
              <a:t>*micro batches*</a:t>
            </a:r>
            <a:r>
              <a:rPr lang="en-US" sz="882" b="0" kern="1200" dirty="0">
                <a:solidFill>
                  <a:schemeClr val="tx1"/>
                </a:solidFill>
                <a:effectLst/>
                <a:latin typeface="Segoe UI Light" pitchFamily="34" charset="0"/>
                <a:ea typeface="+mn-ea"/>
                <a:cs typeface="+mn-cs"/>
              </a:rPr>
              <a:t> consisting of few records.</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t>
            </a:r>
            <a:r>
              <a:rPr lang="en-US" sz="882" b="0" i="1" kern="1200" dirty="0">
                <a:solidFill>
                  <a:schemeClr val="tx1"/>
                </a:solidFill>
                <a:effectLst/>
                <a:latin typeface="Segoe UI Light" pitchFamily="34" charset="0"/>
                <a:ea typeface="+mn-ea"/>
                <a:cs typeface="+mn-cs"/>
              </a:rPr>
              <a:t>*Performance*</a:t>
            </a:r>
            <a:r>
              <a:rPr lang="en-US" sz="882" b="0" kern="1200" dirty="0">
                <a:solidFill>
                  <a:schemeClr val="tx1"/>
                </a:solidFill>
                <a:effectLst/>
                <a:latin typeface="Segoe UI Light" pitchFamily="34" charset="0"/>
                <a:ea typeface="+mn-ea"/>
                <a:cs typeface="+mn-cs"/>
              </a:rPr>
              <a:t>: The latency for batch processing is typically a few hours. Stream processing typically occurs immediately, with latency in the order of seconds or milliseconds. Latency is the time taken for the data to be received and processed.</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t>
            </a:r>
            <a:r>
              <a:rPr lang="en-US" sz="882" b="0" i="1" kern="1200" dirty="0">
                <a:solidFill>
                  <a:schemeClr val="tx1"/>
                </a:solidFill>
                <a:effectLst/>
                <a:latin typeface="Segoe UI Light" pitchFamily="34" charset="0"/>
                <a:ea typeface="+mn-ea"/>
                <a:cs typeface="+mn-cs"/>
              </a:rPr>
              <a:t>*Analysis*</a:t>
            </a:r>
            <a:r>
              <a:rPr lang="en-US" sz="882" b="0" kern="1200" dirty="0">
                <a:solidFill>
                  <a:schemeClr val="tx1"/>
                </a:solidFill>
                <a:effectLst/>
                <a:latin typeface="Segoe UI Light" pitchFamily="34" charset="0"/>
                <a:ea typeface="+mn-ea"/>
                <a:cs typeface="+mn-cs"/>
              </a:rPr>
              <a:t>: You typically use batch processing for performing complex analytics. Stream processing is used for simple response functions, aggregates, or calculations such as rolling averages.</a:t>
            </a:r>
          </a:p>
          <a:p>
            <a:endParaRPr lang="en-GB"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904185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Data doesn’t follow rules of relational data.</a:t>
            </a:r>
          </a:p>
          <a:p>
            <a:endParaRPr lang="en-GB" dirty="0"/>
          </a:p>
          <a:p>
            <a:r>
              <a:rPr lang="en-GB" dirty="0"/>
              <a:t>Because data can be loaded in its native form, it can be loaded quickly.</a:t>
            </a:r>
          </a:p>
          <a:p>
            <a:endParaRPr lang="en-GB" dirty="0"/>
          </a:p>
          <a:p>
            <a:r>
              <a:rPr lang="en-GB" dirty="0"/>
              <a:t>Very flexible and good for unknown data or queries.</a:t>
            </a:r>
          </a:p>
          <a:p>
            <a:endParaRPr lang="en-GB" dirty="0"/>
          </a:p>
          <a:p>
            <a:r>
              <a:rPr lang="en-GB" dirty="0"/>
              <a:t>Less good for known data structures and known queries.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538007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78192164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313982" y="1769694"/>
            <a:ext cx="1604112" cy="1604112"/>
          </a:xfrm>
          <a:prstGeom prst="ellipse">
            <a:avLst/>
          </a:prstGeom>
          <a:solidFill>
            <a:schemeClr val="accent1"/>
          </a:solidFill>
        </p:spPr>
        <p:txBody>
          <a:bodyPr tIns="0" rIns="0" bIns="0" anchor="ctr">
            <a:noAutofit/>
          </a:bodyPr>
          <a:lstStyle>
            <a:lvl1pPr algn="ctr">
              <a:defRPr sz="18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041963" y="1769694"/>
            <a:ext cx="1604112" cy="1604112"/>
          </a:xfrm>
          <a:prstGeom prst="ellipse">
            <a:avLst/>
          </a:prstGeom>
          <a:solidFill>
            <a:schemeClr val="accent1"/>
          </a:solidFill>
        </p:spPr>
        <p:txBody>
          <a:bodyPr tIns="0" rIns="0" bIns="0" anchor="ctr">
            <a:noAutofit/>
          </a:bodyPr>
          <a:lstStyle>
            <a:lvl1pPr algn="ctr">
              <a:defRPr sz="18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3769943" y="1769694"/>
            <a:ext cx="1604112" cy="1604112"/>
          </a:xfrm>
          <a:prstGeom prst="ellipse">
            <a:avLst/>
          </a:prstGeom>
          <a:solidFill>
            <a:schemeClr val="accent1"/>
          </a:solidFill>
        </p:spPr>
        <p:txBody>
          <a:bodyPr tIns="0" rIns="0" bIns="0" anchor="ctr">
            <a:noAutofit/>
          </a:bodyPr>
          <a:lstStyle>
            <a:lvl1pPr algn="ctr">
              <a:defRPr sz="18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5497924" y="1769694"/>
            <a:ext cx="1604112" cy="1604112"/>
          </a:xfrm>
          <a:prstGeom prst="ellipse">
            <a:avLst/>
          </a:prstGeom>
          <a:solidFill>
            <a:schemeClr val="accent1"/>
          </a:solidFill>
        </p:spPr>
        <p:txBody>
          <a:bodyPr tIns="0" rIns="0" bIns="0" anchor="ctr">
            <a:noAutofit/>
          </a:bodyPr>
          <a:lstStyle>
            <a:lvl1pPr algn="ctr">
              <a:defRPr sz="18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7225906" y="1769694"/>
            <a:ext cx="1604112" cy="1604112"/>
          </a:xfrm>
          <a:prstGeom prst="ellipse">
            <a:avLst/>
          </a:prstGeom>
          <a:solidFill>
            <a:schemeClr val="accent1"/>
          </a:solidFill>
        </p:spPr>
        <p:txBody>
          <a:bodyPr tIns="0" rIns="0" bIns="0" anchor="ctr">
            <a:noAutofit/>
          </a:bodyPr>
          <a:lstStyle>
            <a:lvl1pPr algn="ctr">
              <a:defRPr sz="18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9360290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042095" y="1092672"/>
            <a:ext cx="7787924" cy="582930"/>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042272" y="1774969"/>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042095" y="1874336"/>
            <a:ext cx="7787924" cy="585888"/>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042272" y="2559590"/>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042095" y="2658957"/>
            <a:ext cx="7787924" cy="585888"/>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0456690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314325" y="1092995"/>
            <a:ext cx="8505825" cy="1356478"/>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24364794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313982" y="330371"/>
            <a:ext cx="8505951" cy="48213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313982" y="812500"/>
            <a:ext cx="8505951" cy="300083"/>
          </a:xfrm>
          <a:prstGeom prst="rect">
            <a:avLst/>
          </a:prstGeom>
        </p:spPr>
        <p:txBody>
          <a:bodyPr lIns="0" tIns="45720" rIns="0" bIns="45720"/>
          <a:lstStyle>
            <a:lvl1pPr>
              <a:defRPr sz="15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88329068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2/15/2021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6"/>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 id="2147483661" r:id="rId11"/>
    <p:sldLayoutId id="2147483662" r:id="rId12"/>
    <p:sldLayoutId id="2147483663" r:id="rId13"/>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emf"/><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6.svg"/><Relationship Id="rId11" Type="http://schemas.openxmlformats.org/officeDocument/2006/relationships/image" Target="../media/image31.emf"/><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emf"/></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emf"/><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png"/><Relationship Id="rId1" Type="http://schemas.openxmlformats.org/officeDocument/2006/relationships/slideLayout" Target="../slideLayouts/slideLayout10.xml"/><Relationship Id="rId5" Type="http://schemas.openxmlformats.org/officeDocument/2006/relationships/image" Target="../media/image43.wmf"/><Relationship Id="rId4" Type="http://schemas.openxmlformats.org/officeDocument/2006/relationships/image" Target="../media/image42.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png"/><Relationship Id="rId1" Type="http://schemas.openxmlformats.org/officeDocument/2006/relationships/slideLayout" Target="../slideLayouts/slideLayout10.xml"/><Relationship Id="rId4" Type="http://schemas.openxmlformats.org/officeDocument/2006/relationships/image" Target="../media/image44.w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53.wmf"/><Relationship Id="rId5" Type="http://schemas.openxmlformats.org/officeDocument/2006/relationships/image" Target="../media/image52.wmf"/><Relationship Id="rId4" Type="http://schemas.openxmlformats.org/officeDocument/2006/relationships/image" Target="../media/image51.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54.emf"/><Relationship Id="rId4" Type="http://schemas.openxmlformats.org/officeDocument/2006/relationships/image" Target="../media/image41.w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56.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12.xml"/><Relationship Id="rId4" Type="http://schemas.openxmlformats.org/officeDocument/2006/relationships/image" Target="../media/image59.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81.emf"/><Relationship Id="rId7" Type="http://schemas.openxmlformats.org/officeDocument/2006/relationships/image" Target="../media/image76.png"/><Relationship Id="rId12" Type="http://schemas.openxmlformats.org/officeDocument/2006/relationships/image" Target="../media/image80.svg"/><Relationship Id="rId2" Type="http://schemas.openxmlformats.org/officeDocument/2006/relationships/notesSlide" Target="../notesSlides/notesSlide41.xml"/><Relationship Id="rId1" Type="http://schemas.openxmlformats.org/officeDocument/2006/relationships/slideLayout" Target="../slideLayouts/slideLayout10.xml"/><Relationship Id="rId6" Type="http://schemas.openxmlformats.org/officeDocument/2006/relationships/image" Target="../media/image84.emf"/><Relationship Id="rId11" Type="http://schemas.openxmlformats.org/officeDocument/2006/relationships/image" Target="../media/image79.png"/><Relationship Id="rId5" Type="http://schemas.openxmlformats.org/officeDocument/2006/relationships/image" Target="../media/image83.emf"/><Relationship Id="rId10" Type="http://schemas.openxmlformats.org/officeDocument/2006/relationships/image" Target="../media/image78.png"/><Relationship Id="rId4" Type="http://schemas.openxmlformats.org/officeDocument/2006/relationships/image" Target="../media/image82.emf"/><Relationship Id="rId9" Type="http://schemas.openxmlformats.org/officeDocument/2006/relationships/image" Target="../media/image85.wmf"/></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80.svg"/></Relationships>
</file>

<file path=ppt/slides/_rels/slide6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43.xml"/><Relationship Id="rId1" Type="http://schemas.openxmlformats.org/officeDocument/2006/relationships/slideLayout" Target="../slideLayouts/slideLayout10.xml"/><Relationship Id="rId5" Type="http://schemas.openxmlformats.org/officeDocument/2006/relationships/image" Target="../media/image88.emf"/><Relationship Id="rId4" Type="http://schemas.openxmlformats.org/officeDocument/2006/relationships/image" Target="../media/image87.emf"/></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92.emf"/><Relationship Id="rId7" Type="http://schemas.openxmlformats.org/officeDocument/2006/relationships/image" Target="../media/image95.emf"/><Relationship Id="rId2" Type="http://schemas.openxmlformats.org/officeDocument/2006/relationships/notesSlide" Target="../notesSlides/notesSlide47.xml"/><Relationship Id="rId1" Type="http://schemas.openxmlformats.org/officeDocument/2006/relationships/slideLayout" Target="../slideLayouts/slideLayout10.xml"/><Relationship Id="rId6" Type="http://schemas.openxmlformats.org/officeDocument/2006/relationships/image" Target="../media/image94.emf"/><Relationship Id="rId5" Type="http://schemas.openxmlformats.org/officeDocument/2006/relationships/image" Target="../media/image33.emf"/><Relationship Id="rId10" Type="http://schemas.openxmlformats.org/officeDocument/2006/relationships/image" Target="../media/image98.emf"/><Relationship Id="rId4" Type="http://schemas.openxmlformats.org/officeDocument/2006/relationships/image" Target="../media/image93.emf"/><Relationship Id="rId9" Type="http://schemas.openxmlformats.org/officeDocument/2006/relationships/image" Target="../media/image97.emf"/></Relationships>
</file>

<file path=ppt/slides/_rels/slide68.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48.xml"/><Relationship Id="rId1" Type="http://schemas.openxmlformats.org/officeDocument/2006/relationships/slideLayout" Target="../slideLayouts/slideLayout10.xml"/><Relationship Id="rId6" Type="http://schemas.openxmlformats.org/officeDocument/2006/relationships/image" Target="../media/image102.emf"/><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100.png"/><Relationship Id="rId9" Type="http://schemas.openxmlformats.org/officeDocument/2006/relationships/image" Target="../media/image10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113.jpe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16.png"/><Relationship Id="rId5" Type="http://schemas.openxmlformats.org/officeDocument/2006/relationships/image" Target="../media/image115.jpeg"/><Relationship Id="rId4" Type="http://schemas.openxmlformats.org/officeDocument/2006/relationships/image" Target="../media/image114.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796480" cy="1616093"/>
          </a:xfrm>
        </p:spPr>
        <p:txBody>
          <a:bodyPr/>
          <a:lstStyle/>
          <a:p>
            <a:r>
              <a:rPr lang="en-US" sz="2800" dirty="0">
                <a:solidFill>
                  <a:schemeClr val="bg1"/>
                </a:solidFill>
              </a:rPr>
              <a:t>Exam DP-900: Microsoft Azure Data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a:extLst>
              <a:ext uri="{FF2B5EF4-FFF2-40B4-BE49-F238E27FC236}">
                <a16:creationId xmlns:a16="http://schemas.microsoft.com/office/drawing/2014/main" id="{D2C1D2F1-2359-466E-9CE0-4C49AA6D0729}"/>
              </a:ext>
            </a:extLst>
          </p:cNvPr>
          <p:cNvPicPr>
            <a:picLocks noChangeAspect="1"/>
          </p:cNvPicPr>
          <p:nvPr/>
        </p:nvPicPr>
        <p:blipFill>
          <a:blip r:embed="rId2"/>
          <a:stretch>
            <a:fillRect/>
          </a:stretch>
        </p:blipFill>
        <p:spPr>
          <a:xfrm>
            <a:off x="4734635" y="1236325"/>
            <a:ext cx="3125314" cy="3125314"/>
          </a:xfrm>
          <a:prstGeom prst="rect">
            <a:avLst/>
          </a:prstGeom>
        </p:spPr>
      </p:pic>
      <p:pic>
        <p:nvPicPr>
          <p:cNvPr id="6" name="Picture 5">
            <a:extLst>
              <a:ext uri="{FF2B5EF4-FFF2-40B4-BE49-F238E27FC236}">
                <a16:creationId xmlns:a16="http://schemas.microsoft.com/office/drawing/2014/main" id="{147388B7-55DF-4D85-A5B4-E46683A6527E}"/>
              </a:ext>
            </a:extLst>
          </p:cNvPr>
          <p:cNvPicPr>
            <a:picLocks noChangeAspect="1"/>
          </p:cNvPicPr>
          <p:nvPr/>
        </p:nvPicPr>
        <p:blipFill>
          <a:blip r:embed="rId3"/>
          <a:stretch>
            <a:fillRect/>
          </a:stretch>
        </p:blipFill>
        <p:spPr>
          <a:xfrm>
            <a:off x="4614577" y="1116267"/>
            <a:ext cx="3365429" cy="336542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DP-900 Changes: January 27, 2021</a:t>
            </a:r>
          </a:p>
        </p:txBody>
      </p:sp>
      <p:pic>
        <p:nvPicPr>
          <p:cNvPr id="4" name="Picture 3">
            <a:extLst>
              <a:ext uri="{FF2B5EF4-FFF2-40B4-BE49-F238E27FC236}">
                <a16:creationId xmlns:a16="http://schemas.microsoft.com/office/drawing/2014/main" id="{20198FCB-E317-4934-B09B-1F5C58915BF8}"/>
              </a:ext>
            </a:extLst>
          </p:cNvPr>
          <p:cNvPicPr>
            <a:picLocks noChangeAspect="1"/>
          </p:cNvPicPr>
          <p:nvPr/>
        </p:nvPicPr>
        <p:blipFill>
          <a:blip r:embed="rId3"/>
          <a:stretch>
            <a:fillRect/>
          </a:stretch>
        </p:blipFill>
        <p:spPr>
          <a:xfrm>
            <a:off x="1443428" y="661173"/>
            <a:ext cx="6257143" cy="3980952"/>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574172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timw.info/dp900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61966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910813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809933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06A48-E845-4926-AA48-DFB04426439F}"/>
              </a:ext>
            </a:extLst>
          </p:cNvPr>
          <p:cNvSpPr>
            <a:spLocks noGrp="1"/>
          </p:cNvSpPr>
          <p:nvPr>
            <p:ph type="title"/>
          </p:nvPr>
        </p:nvSpPr>
        <p:spPr/>
        <p:txBody>
          <a:bodyPr/>
          <a:lstStyle/>
          <a:p>
            <a:r>
              <a:rPr lang="en-US" dirty="0"/>
              <a:t>Transactional workloads</a:t>
            </a:r>
          </a:p>
        </p:txBody>
      </p:sp>
      <p:graphicFrame>
        <p:nvGraphicFramePr>
          <p:cNvPr id="6" name="Table 3">
            <a:extLst>
              <a:ext uri="{FF2B5EF4-FFF2-40B4-BE49-F238E27FC236}">
                <a16:creationId xmlns:a16="http://schemas.microsoft.com/office/drawing/2014/main" id="{DE3EC56D-F44E-481F-9C09-CE86B90DD33B}"/>
              </a:ext>
              <a:ext uri="{C183D7F6-B498-43B3-948B-1728B52AA6E4}">
                <adec:decorative xmlns:adec="http://schemas.microsoft.com/office/drawing/2017/decorative" val="0"/>
              </a:ext>
            </a:extLst>
          </p:cNvPr>
          <p:cNvGraphicFramePr>
            <a:graphicFrameLocks noGrp="1"/>
          </p:cNvGraphicFramePr>
          <p:nvPr/>
        </p:nvGraphicFramePr>
        <p:xfrm>
          <a:off x="407456" y="845013"/>
          <a:ext cx="3086100" cy="788671"/>
        </p:xfrm>
        <a:graphic>
          <a:graphicData uri="http://schemas.openxmlformats.org/drawingml/2006/table">
            <a:tbl>
              <a:tblPr firstRow="1" bandRow="1">
                <a:tableStyleId>{5C22544A-7EE6-4342-B048-85BDC9FD1C3A}</a:tableStyleId>
              </a:tblPr>
              <a:tblGrid>
                <a:gridCol w="1028700">
                  <a:extLst>
                    <a:ext uri="{9D8B030D-6E8A-4147-A177-3AD203B41FA5}">
                      <a16:colId xmlns:a16="http://schemas.microsoft.com/office/drawing/2014/main" val="1727388637"/>
                    </a:ext>
                  </a:extLst>
                </a:gridCol>
                <a:gridCol w="1028700">
                  <a:extLst>
                    <a:ext uri="{9D8B030D-6E8A-4147-A177-3AD203B41FA5}">
                      <a16:colId xmlns:a16="http://schemas.microsoft.com/office/drawing/2014/main" val="299907239"/>
                    </a:ext>
                  </a:extLst>
                </a:gridCol>
                <a:gridCol w="1028700">
                  <a:extLst>
                    <a:ext uri="{9D8B030D-6E8A-4147-A177-3AD203B41FA5}">
                      <a16:colId xmlns:a16="http://schemas.microsoft.com/office/drawing/2014/main" val="2578400319"/>
                    </a:ext>
                  </a:extLst>
                </a:gridCol>
              </a:tblGrid>
              <a:tr h="207173">
                <a:tc>
                  <a:txBody>
                    <a:bodyPr/>
                    <a:lstStyle/>
                    <a:p>
                      <a:r>
                        <a:rPr lang="en-US" sz="900" b="0" dirty="0">
                          <a:solidFill>
                            <a:schemeClr val="bg1"/>
                          </a:solidFill>
                          <a:latin typeface="+mj-lt"/>
                        </a:rPr>
                        <a:t>Customer</a:t>
                      </a:r>
                    </a:p>
                  </a:txBody>
                  <a:tcPr marL="54864" marR="54864"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900" b="0" dirty="0">
                        <a:solidFill>
                          <a:schemeClr val="bg1"/>
                        </a:solidFill>
                        <a:latin typeface="+mj-lt"/>
                      </a:endParaRPr>
                    </a:p>
                  </a:txBody>
                  <a:tcPr marL="54864" marR="54864"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900" b="0" dirty="0">
                        <a:solidFill>
                          <a:schemeClr val="bg1"/>
                        </a:solidFill>
                        <a:latin typeface="+mj-lt"/>
                      </a:endParaRPr>
                    </a:p>
                  </a:txBody>
                  <a:tcPr marL="54864" marR="54864"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90749">
                <a:tc>
                  <a:txBody>
                    <a:bodyPr/>
                    <a:lstStyle/>
                    <a:p>
                      <a:r>
                        <a:rPr lang="en-US" sz="800" dirty="0">
                          <a:solidFill>
                            <a:schemeClr val="tx1"/>
                          </a:solidFill>
                        </a:rPr>
                        <a:t>CustomerID</a:t>
                      </a: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800" dirty="0">
                          <a:solidFill>
                            <a:schemeClr val="tx1"/>
                          </a:solidFill>
                        </a:rPr>
                        <a:t>CustomerName</a:t>
                      </a: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800" dirty="0">
                          <a:solidFill>
                            <a:schemeClr val="tx1"/>
                          </a:solidFill>
                        </a:rPr>
                        <a:t>CustomerPhone</a:t>
                      </a: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90749">
                <a:tc>
                  <a:txBody>
                    <a:bodyPr/>
                    <a:lstStyle/>
                    <a:p>
                      <a:endParaRPr lang="en-US" sz="800" dirty="0">
                        <a:solidFill>
                          <a:schemeClr val="tx1"/>
                        </a:solidFill>
                      </a:endParaRP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8" name="Rectangle 7" descr="Highlighting Customer ID">
            <a:extLst>
              <a:ext uri="{FF2B5EF4-FFF2-40B4-BE49-F238E27FC236}">
                <a16:creationId xmlns:a16="http://schemas.microsoft.com/office/drawing/2014/main" id="{EE66250F-EE1B-413F-8E5E-4EE983832A81}"/>
              </a:ext>
              <a:ext uri="{C183D7F6-B498-43B3-948B-1728B52AA6E4}">
                <adec:decorative xmlns:adec="http://schemas.microsoft.com/office/drawing/2017/decorative" val="0"/>
              </a:ext>
            </a:extLst>
          </p:cNvPr>
          <p:cNvSpPr/>
          <p:nvPr/>
        </p:nvSpPr>
        <p:spPr bwMode="auto">
          <a:xfrm>
            <a:off x="407457" y="1058465"/>
            <a:ext cx="1031279" cy="28753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cxnSp>
        <p:nvCxnSpPr>
          <p:cNvPr id="9" name="Connector: Elbow 8" descr="Line connector">
            <a:extLst>
              <a:ext uri="{FF2B5EF4-FFF2-40B4-BE49-F238E27FC236}">
                <a16:creationId xmlns:a16="http://schemas.microsoft.com/office/drawing/2014/main" id="{FBF25ADD-D053-4168-B766-EC86EFCDDDA0}"/>
              </a:ext>
              <a:ext uri="{C183D7F6-B498-43B3-948B-1728B52AA6E4}">
                <adec:decorative xmlns:adec="http://schemas.microsoft.com/office/drawing/2017/decorative" val="0"/>
              </a:ext>
            </a:extLst>
          </p:cNvPr>
          <p:cNvCxnSpPr>
            <a:cxnSpLocks/>
            <a:stCxn id="8" idx="2"/>
            <a:endCxn id="10" idx="0"/>
          </p:cNvCxnSpPr>
          <p:nvPr/>
        </p:nvCxnSpPr>
        <p:spPr>
          <a:xfrm rot="16200000" flipH="1">
            <a:off x="1119169" y="1149929"/>
            <a:ext cx="635531" cy="1027676"/>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7" name="Table 6">
            <a:extLst>
              <a:ext uri="{FF2B5EF4-FFF2-40B4-BE49-F238E27FC236}">
                <a16:creationId xmlns:a16="http://schemas.microsoft.com/office/drawing/2014/main" id="{FD8A1F0B-9005-4924-9858-FA232A15435B}"/>
              </a:ext>
              <a:ext uri="{C183D7F6-B498-43B3-948B-1728B52AA6E4}">
                <adec:decorative xmlns:adec="http://schemas.microsoft.com/office/drawing/2017/decorative" val="0"/>
              </a:ext>
            </a:extLst>
          </p:cNvPr>
          <p:cNvGraphicFramePr>
            <a:graphicFrameLocks noGrp="1"/>
          </p:cNvGraphicFramePr>
          <p:nvPr/>
        </p:nvGraphicFramePr>
        <p:xfrm>
          <a:off x="407457" y="1771411"/>
          <a:ext cx="3086100" cy="973563"/>
        </p:xfrm>
        <a:graphic>
          <a:graphicData uri="http://schemas.openxmlformats.org/drawingml/2006/table">
            <a:tbl>
              <a:tblPr firstRow="1" bandRow="1">
                <a:tableStyleId>{5C22544A-7EE6-4342-B048-85BDC9FD1C3A}</a:tableStyleId>
              </a:tblPr>
              <a:tblGrid>
                <a:gridCol w="1024135">
                  <a:extLst>
                    <a:ext uri="{9D8B030D-6E8A-4147-A177-3AD203B41FA5}">
                      <a16:colId xmlns:a16="http://schemas.microsoft.com/office/drawing/2014/main" val="1727388637"/>
                    </a:ext>
                  </a:extLst>
                </a:gridCol>
                <a:gridCol w="1033265">
                  <a:extLst>
                    <a:ext uri="{9D8B030D-6E8A-4147-A177-3AD203B41FA5}">
                      <a16:colId xmlns:a16="http://schemas.microsoft.com/office/drawing/2014/main" val="299907239"/>
                    </a:ext>
                  </a:extLst>
                </a:gridCol>
                <a:gridCol w="1028700">
                  <a:extLst>
                    <a:ext uri="{9D8B030D-6E8A-4147-A177-3AD203B41FA5}">
                      <a16:colId xmlns:a16="http://schemas.microsoft.com/office/drawing/2014/main" val="2578400319"/>
                    </a:ext>
                  </a:extLst>
                </a:gridCol>
              </a:tblGrid>
              <a:tr h="205740">
                <a:tc>
                  <a:txBody>
                    <a:bodyPr/>
                    <a:lstStyle/>
                    <a:p>
                      <a:r>
                        <a:rPr lang="en-US" sz="900" b="0" dirty="0">
                          <a:solidFill>
                            <a:schemeClr val="bg1"/>
                          </a:solidFill>
                          <a:latin typeface="+mj-lt"/>
                        </a:rPr>
                        <a:t>Orders</a:t>
                      </a:r>
                    </a:p>
                  </a:txBody>
                  <a:tcPr marL="54864" marR="54864"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900" b="0" dirty="0">
                        <a:solidFill>
                          <a:schemeClr val="bg1"/>
                        </a:solidFill>
                        <a:latin typeface="+mj-lt"/>
                      </a:endParaRPr>
                    </a:p>
                  </a:txBody>
                  <a:tcPr marL="54864" marR="54864"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900" b="0" dirty="0">
                        <a:solidFill>
                          <a:schemeClr val="bg1"/>
                        </a:solidFill>
                        <a:latin typeface="+mj-lt"/>
                      </a:endParaRPr>
                    </a:p>
                  </a:txBody>
                  <a:tcPr marL="54864" marR="54864"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5941">
                <a:tc>
                  <a:txBody>
                    <a:bodyPr/>
                    <a:lstStyle/>
                    <a:p>
                      <a:r>
                        <a:rPr lang="en-US" sz="800" dirty="0">
                          <a:solidFill>
                            <a:schemeClr val="tx1"/>
                          </a:solidFill>
                        </a:rPr>
                        <a:t>OrderID</a:t>
                      </a: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800" dirty="0">
                          <a:solidFill>
                            <a:schemeClr val="tx1"/>
                          </a:solidFill>
                        </a:rPr>
                        <a:t>CustomerID</a:t>
                      </a: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800" dirty="0">
                          <a:solidFill>
                            <a:schemeClr val="tx1"/>
                          </a:solidFill>
                        </a:rPr>
                        <a:t>OrderDate</a:t>
                      </a: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55941">
                <a:tc>
                  <a:txBody>
                    <a:bodyPr/>
                    <a:lstStyle/>
                    <a:p>
                      <a:endParaRPr lang="en-US" sz="800" dirty="0">
                        <a:solidFill>
                          <a:schemeClr val="tx1"/>
                        </a:solidFill>
                      </a:endParaRP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5941">
                <a:tc>
                  <a:txBody>
                    <a:bodyPr/>
                    <a:lstStyle/>
                    <a:p>
                      <a:endParaRPr lang="en-US" sz="800" dirty="0">
                        <a:solidFill>
                          <a:schemeClr val="tx1"/>
                        </a:solidFill>
                      </a:endParaRP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10" name="Rectangle 9" descr="Highlighting Customer ID">
            <a:extLst>
              <a:ext uri="{FF2B5EF4-FFF2-40B4-BE49-F238E27FC236}">
                <a16:creationId xmlns:a16="http://schemas.microsoft.com/office/drawing/2014/main" id="{028D55B7-BDAC-4485-AA42-F7FB33669A30}"/>
              </a:ext>
              <a:ext uri="{C183D7F6-B498-43B3-948B-1728B52AA6E4}">
                <adec:decorative xmlns:adec="http://schemas.microsoft.com/office/drawing/2017/decorative" val="0"/>
              </a:ext>
            </a:extLst>
          </p:cNvPr>
          <p:cNvSpPr/>
          <p:nvPr/>
        </p:nvSpPr>
        <p:spPr bwMode="auto">
          <a:xfrm>
            <a:off x="1434109" y="1981533"/>
            <a:ext cx="1033328" cy="2460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21" name="Table 3">
            <a:extLst>
              <a:ext uri="{FF2B5EF4-FFF2-40B4-BE49-F238E27FC236}">
                <a16:creationId xmlns:a16="http://schemas.microsoft.com/office/drawing/2014/main" id="{11933B9E-4132-4CDF-BC7A-53AC9384A011}"/>
              </a:ext>
              <a:ext uri="{C183D7F6-B498-43B3-948B-1728B52AA6E4}">
                <adec:decorative xmlns:adec="http://schemas.microsoft.com/office/drawing/2017/decorative" val="0"/>
              </a:ext>
            </a:extLst>
          </p:cNvPr>
          <p:cNvGraphicFramePr>
            <a:graphicFrameLocks noGrp="1"/>
          </p:cNvGraphicFramePr>
          <p:nvPr/>
        </p:nvGraphicFramePr>
        <p:xfrm>
          <a:off x="3632202" y="845012"/>
          <a:ext cx="1509376" cy="788670"/>
        </p:xfrm>
        <a:graphic>
          <a:graphicData uri="http://schemas.openxmlformats.org/drawingml/2006/table">
            <a:tbl>
              <a:tblPr firstRow="1" bandRow="1">
                <a:tableStyleId>{5C22544A-7EE6-4342-B048-85BDC9FD1C3A}</a:tableStyleId>
              </a:tblPr>
              <a:tblGrid>
                <a:gridCol w="754688">
                  <a:extLst>
                    <a:ext uri="{9D8B030D-6E8A-4147-A177-3AD203B41FA5}">
                      <a16:colId xmlns:a16="http://schemas.microsoft.com/office/drawing/2014/main" val="1727388637"/>
                    </a:ext>
                  </a:extLst>
                </a:gridCol>
                <a:gridCol w="754688">
                  <a:extLst>
                    <a:ext uri="{9D8B030D-6E8A-4147-A177-3AD203B41FA5}">
                      <a16:colId xmlns:a16="http://schemas.microsoft.com/office/drawing/2014/main" val="299907239"/>
                    </a:ext>
                  </a:extLst>
                </a:gridCol>
              </a:tblGrid>
              <a:tr h="205740">
                <a:tc>
                  <a:txBody>
                    <a:bodyPr/>
                    <a:lstStyle/>
                    <a:p>
                      <a:r>
                        <a:rPr lang="en-US" sz="900" b="0" kern="1200" dirty="0">
                          <a:solidFill>
                            <a:schemeClr val="bg1"/>
                          </a:solidFill>
                          <a:latin typeface="+mj-lt"/>
                          <a:ea typeface="+mn-ea"/>
                          <a:cs typeface="+mn-cs"/>
                        </a:rPr>
                        <a:t>Account</a:t>
                      </a:r>
                    </a:p>
                  </a:txBody>
                  <a:tcPr marL="54864" marR="54864"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900" b="0" kern="1200" dirty="0">
                        <a:solidFill>
                          <a:schemeClr val="bg1"/>
                        </a:solidFill>
                        <a:latin typeface="+mj-lt"/>
                        <a:ea typeface="+mn-ea"/>
                        <a:cs typeface="+mn-cs"/>
                      </a:endParaRPr>
                    </a:p>
                  </a:txBody>
                  <a:tcPr marL="54864" marR="54864"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94310">
                <a:tc>
                  <a:txBody>
                    <a:bodyPr/>
                    <a:lstStyle/>
                    <a:p>
                      <a:r>
                        <a:rPr lang="en-US" sz="800" kern="1200" dirty="0">
                          <a:solidFill>
                            <a:schemeClr val="tx1"/>
                          </a:solidFill>
                          <a:latin typeface="+mn-lt"/>
                          <a:ea typeface="+mn-ea"/>
                          <a:cs typeface="+mn-cs"/>
                        </a:rPr>
                        <a:t>CustomerID</a:t>
                      </a: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kern="1200" noProof="0" dirty="0">
                          <a:solidFill>
                            <a:schemeClr val="tx1"/>
                          </a:solidFill>
                          <a:latin typeface="+mn-lt"/>
                          <a:ea typeface="+mn-ea"/>
                          <a:cs typeface="+mn-cs"/>
                        </a:rPr>
                        <a:t>Balance</a:t>
                      </a: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94310">
                <a:tc>
                  <a:txBody>
                    <a:bodyPr/>
                    <a:lstStyle/>
                    <a:p>
                      <a:r>
                        <a:rPr lang="en-US" sz="800" kern="1200" dirty="0">
                          <a:solidFill>
                            <a:schemeClr val="tx1"/>
                          </a:solidFill>
                          <a:latin typeface="+mn-lt"/>
                          <a:ea typeface="+mn-ea"/>
                          <a:cs typeface="+mn-cs"/>
                        </a:rPr>
                        <a:t>5558</a:t>
                      </a: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800" kern="1200" dirty="0">
                          <a:solidFill>
                            <a:schemeClr val="tx1"/>
                          </a:solidFill>
                          <a:latin typeface="+mn-lt"/>
                          <a:ea typeface="+mn-ea"/>
                          <a:cs typeface="+mn-cs"/>
                        </a:rPr>
                        <a:t>500</a:t>
                      </a: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94310">
                <a:tc>
                  <a:txBody>
                    <a:bodyPr/>
                    <a:lstStyle/>
                    <a:p>
                      <a:r>
                        <a:rPr lang="en-US" sz="800" kern="1200" dirty="0">
                          <a:solidFill>
                            <a:schemeClr val="tx1"/>
                          </a:solidFill>
                          <a:latin typeface="+mn-lt"/>
                          <a:ea typeface="+mn-ea"/>
                          <a:cs typeface="+mn-cs"/>
                        </a:rPr>
                        <a:t>6023</a:t>
                      </a: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800" kern="1200" dirty="0">
                          <a:solidFill>
                            <a:schemeClr val="tx1"/>
                          </a:solidFill>
                          <a:latin typeface="+mn-lt"/>
                          <a:ea typeface="+mn-ea"/>
                          <a:cs typeface="+mn-cs"/>
                        </a:rPr>
                        <a:t>2000</a:t>
                      </a: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08642"/>
                  </a:ext>
                </a:extLst>
              </a:tr>
            </a:tbl>
          </a:graphicData>
        </a:graphic>
      </p:graphicFrame>
      <p:sp>
        <p:nvSpPr>
          <p:cNvPr id="28" name="Rectangle 27" descr="Highlighting Customer ID">
            <a:extLst>
              <a:ext uri="{FF2B5EF4-FFF2-40B4-BE49-F238E27FC236}">
                <a16:creationId xmlns:a16="http://schemas.microsoft.com/office/drawing/2014/main" id="{211605AC-55A1-4C43-BF1B-B9B9B7AC598B}"/>
              </a:ext>
              <a:ext uri="{C183D7F6-B498-43B3-948B-1728B52AA6E4}">
                <adec:decorative xmlns:adec="http://schemas.microsoft.com/office/drawing/2017/decorative" val="0"/>
              </a:ext>
            </a:extLst>
          </p:cNvPr>
          <p:cNvSpPr/>
          <p:nvPr/>
        </p:nvSpPr>
        <p:spPr bwMode="auto">
          <a:xfrm>
            <a:off x="3632200" y="1057989"/>
            <a:ext cx="754063" cy="183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7" name="Table 3">
            <a:extLst>
              <a:ext uri="{FF2B5EF4-FFF2-40B4-BE49-F238E27FC236}">
                <a16:creationId xmlns:a16="http://schemas.microsoft.com/office/drawing/2014/main" id="{1E26E29F-64A4-4AEB-807D-D864D9A40388}"/>
              </a:ext>
              <a:ext uri="{C183D7F6-B498-43B3-948B-1728B52AA6E4}">
                <adec:decorative xmlns:adec="http://schemas.microsoft.com/office/drawing/2017/decorative" val="0"/>
              </a:ext>
            </a:extLst>
          </p:cNvPr>
          <p:cNvGraphicFramePr>
            <a:graphicFrameLocks noGrp="1"/>
          </p:cNvGraphicFramePr>
          <p:nvPr/>
        </p:nvGraphicFramePr>
        <p:xfrm>
          <a:off x="3632202" y="845012"/>
          <a:ext cx="1509376" cy="788670"/>
        </p:xfrm>
        <a:graphic>
          <a:graphicData uri="http://schemas.openxmlformats.org/drawingml/2006/table">
            <a:tbl>
              <a:tblPr firstRow="1" bandRow="1">
                <a:tableStyleId>{5C22544A-7EE6-4342-B048-85BDC9FD1C3A}</a:tableStyleId>
              </a:tblPr>
              <a:tblGrid>
                <a:gridCol w="754688">
                  <a:extLst>
                    <a:ext uri="{9D8B030D-6E8A-4147-A177-3AD203B41FA5}">
                      <a16:colId xmlns:a16="http://schemas.microsoft.com/office/drawing/2014/main" val="1727388637"/>
                    </a:ext>
                  </a:extLst>
                </a:gridCol>
                <a:gridCol w="754688">
                  <a:extLst>
                    <a:ext uri="{9D8B030D-6E8A-4147-A177-3AD203B41FA5}">
                      <a16:colId xmlns:a16="http://schemas.microsoft.com/office/drawing/2014/main" val="299907239"/>
                    </a:ext>
                  </a:extLst>
                </a:gridCol>
              </a:tblGrid>
              <a:tr h="205740">
                <a:tc>
                  <a:txBody>
                    <a:bodyPr/>
                    <a:lstStyle/>
                    <a:p>
                      <a:r>
                        <a:rPr lang="en-US" sz="900" b="0" kern="1200" dirty="0">
                          <a:solidFill>
                            <a:schemeClr val="bg1"/>
                          </a:solidFill>
                          <a:latin typeface="+mj-lt"/>
                          <a:ea typeface="+mn-ea"/>
                          <a:cs typeface="+mn-cs"/>
                        </a:rPr>
                        <a:t>Account</a:t>
                      </a:r>
                    </a:p>
                  </a:txBody>
                  <a:tcPr marL="54864" marR="54864"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900" b="0" kern="1200" dirty="0">
                        <a:solidFill>
                          <a:schemeClr val="bg1"/>
                        </a:solidFill>
                        <a:latin typeface="+mj-lt"/>
                        <a:ea typeface="+mn-ea"/>
                        <a:cs typeface="+mn-cs"/>
                      </a:endParaRPr>
                    </a:p>
                  </a:txBody>
                  <a:tcPr marL="54864" marR="54864"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94310">
                <a:tc>
                  <a:txBody>
                    <a:bodyPr/>
                    <a:lstStyle/>
                    <a:p>
                      <a:r>
                        <a:rPr lang="en-US" sz="800" kern="1200" dirty="0">
                          <a:solidFill>
                            <a:schemeClr val="tx1"/>
                          </a:solidFill>
                          <a:latin typeface="+mn-lt"/>
                          <a:ea typeface="+mn-ea"/>
                          <a:cs typeface="+mn-cs"/>
                        </a:rPr>
                        <a:t>CustomerID</a:t>
                      </a: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kern="1200" noProof="0" dirty="0">
                          <a:solidFill>
                            <a:schemeClr val="tx1"/>
                          </a:solidFill>
                          <a:latin typeface="+mn-lt"/>
                          <a:ea typeface="+mn-ea"/>
                          <a:cs typeface="+mn-cs"/>
                        </a:rPr>
                        <a:t>Balance</a:t>
                      </a: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64659512"/>
                  </a:ext>
                </a:extLst>
              </a:tr>
              <a:tr h="194310">
                <a:tc>
                  <a:txBody>
                    <a:bodyPr/>
                    <a:lstStyle/>
                    <a:p>
                      <a:r>
                        <a:rPr lang="en-US" sz="800" kern="1200" dirty="0">
                          <a:solidFill>
                            <a:schemeClr val="tx1"/>
                          </a:solidFill>
                          <a:latin typeface="+mn-lt"/>
                          <a:ea typeface="+mn-ea"/>
                          <a:cs typeface="+mn-cs"/>
                        </a:rPr>
                        <a:t>5558</a:t>
                      </a: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800" kern="1200" dirty="0">
                          <a:solidFill>
                            <a:schemeClr val="tx1"/>
                          </a:solidFill>
                          <a:latin typeface="+mn-lt"/>
                          <a:ea typeface="+mn-ea"/>
                          <a:cs typeface="+mn-cs"/>
                        </a:rPr>
                        <a:t>1000</a:t>
                      </a: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2981460"/>
                  </a:ext>
                </a:extLst>
              </a:tr>
              <a:tr h="194310">
                <a:tc>
                  <a:txBody>
                    <a:bodyPr/>
                    <a:lstStyle/>
                    <a:p>
                      <a:r>
                        <a:rPr lang="en-US" sz="800" kern="1200" dirty="0">
                          <a:solidFill>
                            <a:schemeClr val="tx1"/>
                          </a:solidFill>
                          <a:latin typeface="+mn-lt"/>
                          <a:ea typeface="+mn-ea"/>
                          <a:cs typeface="+mn-cs"/>
                        </a:rPr>
                        <a:t>6023</a:t>
                      </a: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800" kern="1200" dirty="0">
                          <a:solidFill>
                            <a:schemeClr val="tx1"/>
                          </a:solidFill>
                          <a:latin typeface="+mn-lt"/>
                          <a:ea typeface="+mn-ea"/>
                          <a:cs typeface="+mn-cs"/>
                        </a:rPr>
                        <a:t>1500</a:t>
                      </a:r>
                    </a:p>
                  </a:txBody>
                  <a:tcPr marL="54864" marR="54864"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80308642"/>
                  </a:ext>
                </a:extLst>
              </a:tr>
            </a:tbl>
          </a:graphicData>
        </a:graphic>
      </p:graphicFrame>
      <p:cxnSp>
        <p:nvCxnSpPr>
          <p:cNvPr id="29" name="Straight Connector 37" descr="Line connector">
            <a:extLst>
              <a:ext uri="{FF2B5EF4-FFF2-40B4-BE49-F238E27FC236}">
                <a16:creationId xmlns:a16="http://schemas.microsoft.com/office/drawing/2014/main" id="{CFAF70EB-4A44-4BE2-AD8C-90214289CB77}"/>
              </a:ext>
              <a:ext uri="{C183D7F6-B498-43B3-948B-1728B52AA6E4}">
                <adec:decorative xmlns:adec="http://schemas.microsoft.com/office/drawing/2017/decorative" val="0"/>
              </a:ext>
            </a:extLst>
          </p:cNvPr>
          <p:cNvCxnSpPr>
            <a:cxnSpLocks/>
            <a:stCxn id="28" idx="2"/>
            <a:endCxn id="26" idx="0"/>
          </p:cNvCxnSpPr>
          <p:nvPr/>
        </p:nvCxnSpPr>
        <p:spPr>
          <a:xfrm rot="16200000" flipH="1">
            <a:off x="4388290" y="862883"/>
            <a:ext cx="739592" cy="1497707"/>
          </a:xfrm>
          <a:prstGeom prst="bentConnector3">
            <a:avLst>
              <a:gd name="adj1" fmla="val 60625"/>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2" name="Table 21">
            <a:extLst>
              <a:ext uri="{FF2B5EF4-FFF2-40B4-BE49-F238E27FC236}">
                <a16:creationId xmlns:a16="http://schemas.microsoft.com/office/drawing/2014/main" id="{EC94A131-8D65-4A0D-9721-5E462828C787}"/>
              </a:ext>
              <a:ext uri="{C183D7F6-B498-43B3-948B-1728B52AA6E4}">
                <adec:decorative xmlns:adec="http://schemas.microsoft.com/office/drawing/2017/decorative" val="0"/>
              </a:ext>
            </a:extLst>
          </p:cNvPr>
          <p:cNvGraphicFramePr>
            <a:graphicFrameLocks noGrp="1"/>
          </p:cNvGraphicFramePr>
          <p:nvPr/>
        </p:nvGraphicFramePr>
        <p:xfrm>
          <a:off x="3632202" y="1771412"/>
          <a:ext cx="5090975" cy="845820"/>
        </p:xfrm>
        <a:graphic>
          <a:graphicData uri="http://schemas.openxmlformats.org/drawingml/2006/table">
            <a:tbl>
              <a:tblPr firstRow="1" bandRow="1">
                <a:tableStyleId>{5C22544A-7EE6-4342-B048-85BDC9FD1C3A}</a:tableStyleId>
              </a:tblPr>
              <a:tblGrid>
                <a:gridCol w="783456">
                  <a:extLst>
                    <a:ext uri="{9D8B030D-6E8A-4147-A177-3AD203B41FA5}">
                      <a16:colId xmlns:a16="http://schemas.microsoft.com/office/drawing/2014/main" val="1727388637"/>
                    </a:ext>
                  </a:extLst>
                </a:gridCol>
                <a:gridCol w="775731">
                  <a:extLst>
                    <a:ext uri="{9D8B030D-6E8A-4147-A177-3AD203B41FA5}">
                      <a16:colId xmlns:a16="http://schemas.microsoft.com/office/drawing/2014/main" val="4290130869"/>
                    </a:ext>
                  </a:extLst>
                </a:gridCol>
                <a:gridCol w="604727">
                  <a:extLst>
                    <a:ext uri="{9D8B030D-6E8A-4147-A177-3AD203B41FA5}">
                      <a16:colId xmlns:a16="http://schemas.microsoft.com/office/drawing/2014/main" val="2495751045"/>
                    </a:ext>
                  </a:extLst>
                </a:gridCol>
                <a:gridCol w="1076567">
                  <a:extLst>
                    <a:ext uri="{9D8B030D-6E8A-4147-A177-3AD203B41FA5}">
                      <a16:colId xmlns:a16="http://schemas.microsoft.com/office/drawing/2014/main" val="299907239"/>
                    </a:ext>
                  </a:extLst>
                </a:gridCol>
                <a:gridCol w="635198">
                  <a:extLst>
                    <a:ext uri="{9D8B030D-6E8A-4147-A177-3AD203B41FA5}">
                      <a16:colId xmlns:a16="http://schemas.microsoft.com/office/drawing/2014/main" val="2578400319"/>
                    </a:ext>
                  </a:extLst>
                </a:gridCol>
                <a:gridCol w="1215296">
                  <a:extLst>
                    <a:ext uri="{9D8B030D-6E8A-4147-A177-3AD203B41FA5}">
                      <a16:colId xmlns:a16="http://schemas.microsoft.com/office/drawing/2014/main" val="4098454550"/>
                    </a:ext>
                  </a:extLst>
                </a:gridCol>
              </a:tblGrid>
              <a:tr h="205740">
                <a:tc>
                  <a:txBody>
                    <a:bodyPr/>
                    <a:lstStyle/>
                    <a:p>
                      <a:pPr marL="0" algn="l" defTabSz="932742" rtl="0" eaLnBrk="1" latinLnBrk="0" hangingPunct="1"/>
                      <a:r>
                        <a:rPr lang="en-US" sz="900" b="0" kern="1200" dirty="0">
                          <a:solidFill>
                            <a:schemeClr val="bg1"/>
                          </a:solidFill>
                          <a:latin typeface="+mj-lt"/>
                          <a:ea typeface="+mn-ea"/>
                          <a:cs typeface="+mn-cs"/>
                        </a:rPr>
                        <a:t>Transfers</a:t>
                      </a:r>
                    </a:p>
                  </a:txBody>
                  <a:tcPr marL="54864" marR="54864" marT="34290" marB="34290" anchor="ctr">
                    <a:lnL w="6350" cap="flat" cmpd="sng" algn="ctr">
                      <a:solidFill>
                        <a:schemeClr val="accent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endParaRPr lang="en-US" sz="900" dirty="0"/>
                    </a:p>
                  </a:txBody>
                  <a:tcPr marL="54864" marR="54864"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endParaRPr lang="en-US" sz="900" dirty="0"/>
                    </a:p>
                  </a:txBody>
                  <a:tcPr marL="54864" marR="54864"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endParaRPr lang="en-US" sz="900" dirty="0"/>
                    </a:p>
                  </a:txBody>
                  <a:tcPr marL="54864" marR="54864"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endParaRPr lang="en-US" sz="900" dirty="0"/>
                    </a:p>
                  </a:txBody>
                  <a:tcPr marL="54864" marR="54864"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endParaRPr lang="en-US" sz="900" dirty="0">
                        <a:solidFill>
                          <a:schemeClr val="bg1"/>
                        </a:solidFill>
                      </a:endParaRPr>
                    </a:p>
                  </a:txBody>
                  <a:tcPr marL="54864" marR="54864" marT="34290" marB="34290" anchor="ctr">
                    <a:lnL w="635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94310">
                <a:tc>
                  <a:txBody>
                    <a:bodyPr/>
                    <a:lstStyle/>
                    <a:p>
                      <a:r>
                        <a:rPr lang="en-US" sz="800" kern="1200" dirty="0">
                          <a:solidFill>
                            <a:schemeClr val="tx1"/>
                          </a:solidFill>
                          <a:latin typeface="+mn-lt"/>
                          <a:ea typeface="+mn-ea"/>
                          <a:cs typeface="+mn-cs"/>
                        </a:rPr>
                        <a:t>TransactionID</a:t>
                      </a:r>
                    </a:p>
                  </a:txBody>
                  <a:tcPr marL="54864" marR="3429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800" kern="1200" dirty="0" err="1">
                          <a:solidFill>
                            <a:schemeClr val="tx1"/>
                          </a:solidFill>
                          <a:latin typeface="+mn-lt"/>
                          <a:ea typeface="+mn-ea"/>
                          <a:cs typeface="+mn-cs"/>
                        </a:rPr>
                        <a:t>FromAccount</a:t>
                      </a:r>
                      <a:endParaRPr lang="en-US" sz="800" kern="1200" dirty="0">
                        <a:solidFill>
                          <a:schemeClr val="tx1"/>
                        </a:solidFill>
                        <a:latin typeface="+mn-lt"/>
                        <a:ea typeface="+mn-ea"/>
                        <a:cs typeface="+mn-cs"/>
                      </a:endParaRPr>
                    </a:p>
                  </a:txBody>
                  <a:tcPr marL="54864" marR="3429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800" kern="1200" dirty="0">
                          <a:solidFill>
                            <a:schemeClr val="tx1"/>
                          </a:solidFill>
                          <a:latin typeface="+mn-lt"/>
                          <a:ea typeface="+mn-ea"/>
                          <a:cs typeface="+mn-cs"/>
                        </a:rPr>
                        <a:t>ToAccount</a:t>
                      </a:r>
                    </a:p>
                  </a:txBody>
                  <a:tcPr marL="54864" marR="3429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800" kern="1200" dirty="0">
                          <a:solidFill>
                            <a:schemeClr val="tx1"/>
                          </a:solidFill>
                          <a:latin typeface="+mn-lt"/>
                          <a:ea typeface="+mn-ea"/>
                          <a:cs typeface="+mn-cs"/>
                        </a:rPr>
                        <a:t>Transaction Amount</a:t>
                      </a:r>
                    </a:p>
                  </a:txBody>
                  <a:tcPr marL="54864" marR="3429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800" kern="1200" dirty="0">
                          <a:solidFill>
                            <a:schemeClr val="tx1"/>
                          </a:solidFill>
                          <a:latin typeface="+mn-lt"/>
                          <a:ea typeface="+mn-ea"/>
                          <a:cs typeface="+mn-cs"/>
                        </a:rPr>
                        <a:t>OrderDate</a:t>
                      </a:r>
                    </a:p>
                  </a:txBody>
                  <a:tcPr marL="54864" marR="3429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8100" cmpd="sng">
                      <a:noFill/>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800" kern="1200" dirty="0">
                          <a:solidFill>
                            <a:schemeClr val="tx1"/>
                          </a:solidFill>
                          <a:latin typeface="+mn-lt"/>
                          <a:ea typeface="+mn-ea"/>
                          <a:cs typeface="+mn-cs"/>
                        </a:rPr>
                        <a:t>TransactionDescription</a:t>
                      </a:r>
                    </a:p>
                  </a:txBody>
                  <a:tcPr marL="54864" marR="3429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64659512"/>
                  </a:ext>
                </a:extLst>
              </a:tr>
              <a:tr h="445770">
                <a:tc>
                  <a:txBody>
                    <a:bodyPr/>
                    <a:lstStyle/>
                    <a:p>
                      <a:endParaRPr lang="en-US" sz="800" kern="1200" dirty="0">
                        <a:solidFill>
                          <a:schemeClr val="tx1"/>
                        </a:solidFill>
                        <a:latin typeface="+mn-lt"/>
                        <a:ea typeface="+mn-ea"/>
                        <a:cs typeface="+mn-cs"/>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US" sz="800" kern="1200" dirty="0">
                        <a:solidFill>
                          <a:schemeClr val="tx1"/>
                        </a:solidFill>
                        <a:latin typeface="+mn-lt"/>
                        <a:ea typeface="+mn-ea"/>
                        <a:cs typeface="+mn-cs"/>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US" sz="800" kern="1200" dirty="0">
                        <a:solidFill>
                          <a:schemeClr val="tx1"/>
                        </a:solidFill>
                        <a:latin typeface="+mn-lt"/>
                        <a:ea typeface="+mn-ea"/>
                        <a:cs typeface="+mn-cs"/>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US" sz="800" kern="1200" dirty="0">
                        <a:solidFill>
                          <a:schemeClr val="tx1"/>
                        </a:solidFill>
                        <a:latin typeface="+mn-lt"/>
                        <a:ea typeface="+mn-ea"/>
                        <a:cs typeface="+mn-cs"/>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US" sz="800" kern="1200" dirty="0">
                        <a:solidFill>
                          <a:schemeClr val="tx1"/>
                        </a:solidFill>
                        <a:latin typeface="+mn-lt"/>
                        <a:ea typeface="+mn-ea"/>
                        <a:cs typeface="+mn-cs"/>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US" sz="800" kern="1200" dirty="0">
                        <a:solidFill>
                          <a:schemeClr val="tx1"/>
                        </a:solidFill>
                        <a:latin typeface="+mn-lt"/>
                        <a:ea typeface="+mn-ea"/>
                        <a:cs typeface="+mn-cs"/>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2981460"/>
                  </a:ext>
                </a:extLst>
              </a:tr>
            </a:tbl>
          </a:graphicData>
        </a:graphic>
      </p:graphicFrame>
      <p:graphicFrame>
        <p:nvGraphicFramePr>
          <p:cNvPr id="23" name="Table 22">
            <a:extLst>
              <a:ext uri="{FF2B5EF4-FFF2-40B4-BE49-F238E27FC236}">
                <a16:creationId xmlns:a16="http://schemas.microsoft.com/office/drawing/2014/main" id="{3F62445C-BB25-44EA-A9BD-FB1475CF5F1E}"/>
              </a:ext>
              <a:ext uri="{C183D7F6-B498-43B3-948B-1728B52AA6E4}">
                <adec:decorative xmlns:adec="http://schemas.microsoft.com/office/drawing/2017/decorative" val="0"/>
              </a:ext>
            </a:extLst>
          </p:cNvPr>
          <p:cNvGraphicFramePr>
            <a:graphicFrameLocks noGrp="1"/>
          </p:cNvGraphicFramePr>
          <p:nvPr/>
        </p:nvGraphicFramePr>
        <p:xfrm>
          <a:off x="3632202" y="1771412"/>
          <a:ext cx="5090975" cy="790029"/>
        </p:xfrm>
        <a:graphic>
          <a:graphicData uri="http://schemas.openxmlformats.org/drawingml/2006/table">
            <a:tbl>
              <a:tblPr firstRow="1" bandRow="1">
                <a:tableStyleId>{5C22544A-7EE6-4342-B048-85BDC9FD1C3A}</a:tableStyleId>
              </a:tblPr>
              <a:tblGrid>
                <a:gridCol w="783456">
                  <a:extLst>
                    <a:ext uri="{9D8B030D-6E8A-4147-A177-3AD203B41FA5}">
                      <a16:colId xmlns:a16="http://schemas.microsoft.com/office/drawing/2014/main" val="1727388637"/>
                    </a:ext>
                  </a:extLst>
                </a:gridCol>
                <a:gridCol w="775731">
                  <a:extLst>
                    <a:ext uri="{9D8B030D-6E8A-4147-A177-3AD203B41FA5}">
                      <a16:colId xmlns:a16="http://schemas.microsoft.com/office/drawing/2014/main" val="4290130869"/>
                    </a:ext>
                  </a:extLst>
                </a:gridCol>
                <a:gridCol w="604727">
                  <a:extLst>
                    <a:ext uri="{9D8B030D-6E8A-4147-A177-3AD203B41FA5}">
                      <a16:colId xmlns:a16="http://schemas.microsoft.com/office/drawing/2014/main" val="2495751045"/>
                    </a:ext>
                  </a:extLst>
                </a:gridCol>
                <a:gridCol w="1076567">
                  <a:extLst>
                    <a:ext uri="{9D8B030D-6E8A-4147-A177-3AD203B41FA5}">
                      <a16:colId xmlns:a16="http://schemas.microsoft.com/office/drawing/2014/main" val="299907239"/>
                    </a:ext>
                  </a:extLst>
                </a:gridCol>
                <a:gridCol w="635198">
                  <a:extLst>
                    <a:ext uri="{9D8B030D-6E8A-4147-A177-3AD203B41FA5}">
                      <a16:colId xmlns:a16="http://schemas.microsoft.com/office/drawing/2014/main" val="2578400319"/>
                    </a:ext>
                  </a:extLst>
                </a:gridCol>
                <a:gridCol w="1215296">
                  <a:extLst>
                    <a:ext uri="{9D8B030D-6E8A-4147-A177-3AD203B41FA5}">
                      <a16:colId xmlns:a16="http://schemas.microsoft.com/office/drawing/2014/main" val="4098454550"/>
                    </a:ext>
                  </a:extLst>
                </a:gridCol>
              </a:tblGrid>
              <a:tr h="205740">
                <a:tc>
                  <a:txBody>
                    <a:bodyPr/>
                    <a:lstStyle/>
                    <a:p>
                      <a:pPr marL="0" algn="l" defTabSz="932742" rtl="0" eaLnBrk="1" latinLnBrk="0" hangingPunct="1"/>
                      <a:r>
                        <a:rPr lang="en-US" sz="900" b="0" kern="1200" dirty="0">
                          <a:solidFill>
                            <a:schemeClr val="bg1"/>
                          </a:solidFill>
                          <a:latin typeface="+mj-lt"/>
                          <a:ea typeface="+mn-ea"/>
                          <a:cs typeface="+mn-cs"/>
                        </a:rPr>
                        <a:t>Transfers</a:t>
                      </a:r>
                    </a:p>
                  </a:txBody>
                  <a:tcPr marL="54864" marR="54864" marT="34290" marB="34290" anchor="ctr">
                    <a:lnL w="6350" cap="flat" cmpd="sng" algn="ctr">
                      <a:solidFill>
                        <a:schemeClr val="accent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endParaRPr lang="en-US" sz="900" dirty="0"/>
                    </a:p>
                  </a:txBody>
                  <a:tcPr marL="54864" marR="54864"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endParaRPr lang="en-US" sz="900" dirty="0"/>
                    </a:p>
                  </a:txBody>
                  <a:tcPr marL="54864" marR="54864"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endParaRPr lang="en-US" sz="900" dirty="0"/>
                    </a:p>
                  </a:txBody>
                  <a:tcPr marL="54864" marR="54864"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endParaRPr lang="en-US" sz="900" dirty="0"/>
                    </a:p>
                  </a:txBody>
                  <a:tcPr marL="54864" marR="54864"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endParaRPr lang="en-US" sz="900" dirty="0">
                        <a:solidFill>
                          <a:schemeClr val="bg1"/>
                        </a:solidFill>
                      </a:endParaRPr>
                    </a:p>
                  </a:txBody>
                  <a:tcPr marL="54864" marR="54864" marT="34290" marB="34290" anchor="ctr">
                    <a:lnL w="635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94310">
                <a:tc>
                  <a:txBody>
                    <a:bodyPr/>
                    <a:lstStyle/>
                    <a:p>
                      <a:r>
                        <a:rPr lang="en-US" sz="800" kern="1200" dirty="0">
                          <a:solidFill>
                            <a:schemeClr val="tx1"/>
                          </a:solidFill>
                          <a:latin typeface="+mn-lt"/>
                          <a:ea typeface="+mn-ea"/>
                          <a:cs typeface="+mn-cs"/>
                        </a:rPr>
                        <a:t>TransactionID</a:t>
                      </a:r>
                    </a:p>
                  </a:txBody>
                  <a:tcPr marL="54864" marR="3429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800" kern="1200" dirty="0" err="1">
                          <a:solidFill>
                            <a:schemeClr val="tx1"/>
                          </a:solidFill>
                          <a:latin typeface="+mn-lt"/>
                          <a:ea typeface="+mn-ea"/>
                          <a:cs typeface="+mn-cs"/>
                        </a:rPr>
                        <a:t>FromAccount</a:t>
                      </a:r>
                      <a:endParaRPr lang="en-US" sz="800" kern="1200" dirty="0">
                        <a:solidFill>
                          <a:schemeClr val="tx1"/>
                        </a:solidFill>
                        <a:latin typeface="+mn-lt"/>
                        <a:ea typeface="+mn-ea"/>
                        <a:cs typeface="+mn-cs"/>
                      </a:endParaRPr>
                    </a:p>
                  </a:txBody>
                  <a:tcPr marL="54864" marR="3429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800" kern="1200" dirty="0">
                          <a:solidFill>
                            <a:schemeClr val="tx1"/>
                          </a:solidFill>
                          <a:latin typeface="+mn-lt"/>
                          <a:ea typeface="+mn-ea"/>
                          <a:cs typeface="+mn-cs"/>
                        </a:rPr>
                        <a:t>ToAccount</a:t>
                      </a:r>
                    </a:p>
                  </a:txBody>
                  <a:tcPr marL="54864" marR="3429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800" kern="1200" dirty="0">
                          <a:solidFill>
                            <a:schemeClr val="tx1"/>
                          </a:solidFill>
                          <a:latin typeface="+mn-lt"/>
                          <a:ea typeface="+mn-ea"/>
                          <a:cs typeface="+mn-cs"/>
                        </a:rPr>
                        <a:t>Transaction Amount</a:t>
                      </a:r>
                    </a:p>
                  </a:txBody>
                  <a:tcPr marL="54864" marR="3429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800" kern="1200" dirty="0">
                          <a:solidFill>
                            <a:schemeClr val="tx1"/>
                          </a:solidFill>
                          <a:latin typeface="+mn-lt"/>
                          <a:ea typeface="+mn-ea"/>
                          <a:cs typeface="+mn-cs"/>
                        </a:rPr>
                        <a:t>OrderDate</a:t>
                      </a:r>
                    </a:p>
                  </a:txBody>
                  <a:tcPr marL="54864" marR="3429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8100" cmpd="sng">
                      <a:noFill/>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800" kern="1200" dirty="0">
                          <a:solidFill>
                            <a:schemeClr val="tx1"/>
                          </a:solidFill>
                          <a:latin typeface="+mn-lt"/>
                          <a:ea typeface="+mn-ea"/>
                          <a:cs typeface="+mn-cs"/>
                        </a:rPr>
                        <a:t>TransactionDescription</a:t>
                      </a:r>
                    </a:p>
                  </a:txBody>
                  <a:tcPr marL="54864" marR="3429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64659512"/>
                  </a:ext>
                </a:extLst>
              </a:tr>
              <a:tr h="389979">
                <a:tc>
                  <a:txBody>
                    <a:bodyPr/>
                    <a:lstStyle/>
                    <a:p>
                      <a:r>
                        <a:rPr lang="en-US" sz="800" kern="1200" dirty="0">
                          <a:solidFill>
                            <a:schemeClr val="tx1"/>
                          </a:solidFill>
                          <a:latin typeface="+mn-lt"/>
                          <a:ea typeface="+mn-ea"/>
                          <a:cs typeface="+mn-cs"/>
                        </a:rPr>
                        <a:t>982801</a:t>
                      </a: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800" kern="1200" dirty="0">
                          <a:solidFill>
                            <a:schemeClr val="tx1"/>
                          </a:solidFill>
                          <a:latin typeface="+mn-lt"/>
                          <a:ea typeface="+mn-ea"/>
                          <a:cs typeface="+mn-cs"/>
                        </a:rPr>
                        <a:t>6023</a:t>
                      </a: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800" kern="1200" dirty="0">
                          <a:solidFill>
                            <a:schemeClr val="tx1"/>
                          </a:solidFill>
                          <a:latin typeface="+mn-lt"/>
                          <a:ea typeface="+mn-ea"/>
                          <a:cs typeface="+mn-cs"/>
                        </a:rPr>
                        <a:t>5558</a:t>
                      </a: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800" kern="1200" dirty="0">
                          <a:solidFill>
                            <a:schemeClr val="tx1"/>
                          </a:solidFill>
                          <a:latin typeface="+mn-lt"/>
                          <a:ea typeface="+mn-ea"/>
                          <a:cs typeface="+mn-cs"/>
                        </a:rPr>
                        <a:t>500</a:t>
                      </a: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800" kern="1200" dirty="0">
                          <a:solidFill>
                            <a:schemeClr val="tx1"/>
                          </a:solidFill>
                          <a:latin typeface="+mn-lt"/>
                          <a:ea typeface="+mn-ea"/>
                          <a:cs typeface="+mn-cs"/>
                        </a:rPr>
                        <a:t>DD/MM/YY</a:t>
                      </a:r>
                    </a:p>
                  </a:txBody>
                  <a:tcPr marL="54864" marR="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800" kern="1200" dirty="0">
                          <a:solidFill>
                            <a:schemeClr val="tx1"/>
                          </a:solidFill>
                          <a:latin typeface="+mn-lt"/>
                          <a:ea typeface="+mn-ea"/>
                          <a:cs typeface="+mn-cs"/>
                        </a:rPr>
                        <a:t>Transfer 500 from account 6023 to account </a:t>
                      </a: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2981460"/>
                  </a:ext>
                </a:extLst>
              </a:tr>
            </a:tbl>
          </a:graphicData>
        </a:graphic>
      </p:graphicFrame>
      <p:sp>
        <p:nvSpPr>
          <p:cNvPr id="25" name="Rectangle 24" descr="Highlighting FromAccount">
            <a:extLst>
              <a:ext uri="{FF2B5EF4-FFF2-40B4-BE49-F238E27FC236}">
                <a16:creationId xmlns:a16="http://schemas.microsoft.com/office/drawing/2014/main" id="{FFC39B82-D7A6-4525-8455-240AD112F288}"/>
              </a:ext>
              <a:ext uri="{C183D7F6-B498-43B3-948B-1728B52AA6E4}">
                <adec:decorative xmlns:adec="http://schemas.microsoft.com/office/drawing/2017/decorative" val="0"/>
              </a:ext>
            </a:extLst>
          </p:cNvPr>
          <p:cNvSpPr/>
          <p:nvPr/>
        </p:nvSpPr>
        <p:spPr bwMode="auto">
          <a:xfrm>
            <a:off x="4412845" y="1981533"/>
            <a:ext cx="771732" cy="183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descr="Highlighting ToAccount">
            <a:extLst>
              <a:ext uri="{FF2B5EF4-FFF2-40B4-BE49-F238E27FC236}">
                <a16:creationId xmlns:a16="http://schemas.microsoft.com/office/drawing/2014/main" id="{F30127C4-CB04-43A0-A8EC-71988D902377}"/>
              </a:ext>
              <a:ext uri="{C183D7F6-B498-43B3-948B-1728B52AA6E4}">
                <adec:decorative xmlns:adec="http://schemas.microsoft.com/office/drawing/2017/decorative" val="0"/>
              </a:ext>
            </a:extLst>
          </p:cNvPr>
          <p:cNvSpPr/>
          <p:nvPr/>
        </p:nvSpPr>
        <p:spPr bwMode="auto">
          <a:xfrm>
            <a:off x="5216724" y="1981533"/>
            <a:ext cx="580430" cy="183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cxnSp>
        <p:nvCxnSpPr>
          <p:cNvPr id="24" name="Straight Connector 37" descr="Line connector">
            <a:extLst>
              <a:ext uri="{FF2B5EF4-FFF2-40B4-BE49-F238E27FC236}">
                <a16:creationId xmlns:a16="http://schemas.microsoft.com/office/drawing/2014/main" id="{F6BDB784-E617-449D-9985-E625DAC86FF9}"/>
              </a:ext>
              <a:ext uri="{C183D7F6-B498-43B3-948B-1728B52AA6E4}">
                <adec:decorative xmlns:adec="http://schemas.microsoft.com/office/drawing/2017/decorative" val="0"/>
              </a:ext>
            </a:extLst>
          </p:cNvPr>
          <p:cNvCxnSpPr>
            <a:cxnSpLocks/>
            <a:stCxn id="28" idx="2"/>
            <a:endCxn id="25" idx="0"/>
          </p:cNvCxnSpPr>
          <p:nvPr/>
        </p:nvCxnSpPr>
        <p:spPr>
          <a:xfrm rot="16200000" flipH="1">
            <a:off x="4034176" y="1216997"/>
            <a:ext cx="739592" cy="789479"/>
          </a:xfrm>
          <a:prstGeom prst="bentConnector3">
            <a:avLst>
              <a:gd name="adj1" fmla="val 61108"/>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0" name="Rectangle 19">
            <a:extLst>
              <a:ext uri="{FF2B5EF4-FFF2-40B4-BE49-F238E27FC236}">
                <a16:creationId xmlns:a16="http://schemas.microsoft.com/office/drawing/2014/main" id="{57AC0A7D-4CD6-4A1A-9310-8611C94C419B}"/>
              </a:ext>
            </a:extLst>
          </p:cNvPr>
          <p:cNvSpPr/>
          <p:nvPr/>
        </p:nvSpPr>
        <p:spPr bwMode="auto">
          <a:xfrm>
            <a:off x="3625519" y="2678781"/>
            <a:ext cx="5097659" cy="14122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557">
              <a:spcAft>
                <a:spcPts val="300"/>
              </a:spcAft>
              <a:defRPr/>
            </a:pPr>
            <a:r>
              <a:rPr lang="en-US" sz="675" dirty="0">
                <a:solidFill>
                  <a:schemeClr val="tx1"/>
                </a:solidFill>
              </a:rPr>
              <a:t>BEGIN TRANSACTION</a:t>
            </a:r>
          </a:p>
          <a:p>
            <a:pPr defTabSz="699557">
              <a:spcAft>
                <a:spcPts val="300"/>
              </a:spcAft>
              <a:defRPr/>
            </a:pPr>
            <a:r>
              <a:rPr lang="en-US" sz="675" dirty="0">
                <a:solidFill>
                  <a:schemeClr val="tx1"/>
                </a:solidFill>
              </a:rPr>
              <a:t>UPDATE Account</a:t>
            </a:r>
          </a:p>
          <a:p>
            <a:pPr defTabSz="699557">
              <a:spcAft>
                <a:spcPts val="300"/>
              </a:spcAft>
              <a:defRPr/>
            </a:pPr>
            <a:r>
              <a:rPr lang="en-US" sz="675" dirty="0">
                <a:solidFill>
                  <a:schemeClr val="tx1"/>
                </a:solidFill>
              </a:rPr>
              <a:t>SET Balance = Balance -500</a:t>
            </a:r>
          </a:p>
          <a:p>
            <a:pPr defTabSz="699557">
              <a:spcAft>
                <a:spcPts val="300"/>
              </a:spcAft>
              <a:defRPr/>
            </a:pPr>
            <a:r>
              <a:rPr lang="en-US" sz="675" dirty="0">
                <a:solidFill>
                  <a:schemeClr val="tx1"/>
                </a:solidFill>
              </a:rPr>
              <a:t>WHERE CustomerID=6023;</a:t>
            </a:r>
          </a:p>
          <a:p>
            <a:pPr defTabSz="699557">
              <a:spcAft>
                <a:spcPts val="300"/>
              </a:spcAft>
              <a:defRPr/>
            </a:pPr>
            <a:r>
              <a:rPr lang="en-US" sz="675" dirty="0">
                <a:solidFill>
                  <a:schemeClr val="tx1"/>
                </a:solidFill>
              </a:rPr>
              <a:t>UPDATE Account</a:t>
            </a:r>
          </a:p>
          <a:p>
            <a:pPr defTabSz="699557">
              <a:spcAft>
                <a:spcPts val="300"/>
              </a:spcAft>
              <a:defRPr/>
            </a:pPr>
            <a:r>
              <a:rPr lang="en-US" sz="675" dirty="0">
                <a:solidFill>
                  <a:schemeClr val="tx1"/>
                </a:solidFill>
              </a:rPr>
              <a:t>SET Balance = Balance +500</a:t>
            </a:r>
          </a:p>
          <a:p>
            <a:pPr defTabSz="699557">
              <a:spcAft>
                <a:spcPts val="300"/>
              </a:spcAft>
              <a:defRPr/>
            </a:pPr>
            <a:r>
              <a:rPr lang="en-US" sz="675" dirty="0">
                <a:solidFill>
                  <a:schemeClr val="tx1"/>
                </a:solidFill>
              </a:rPr>
              <a:t>WHERE CustomerID=5558;</a:t>
            </a:r>
          </a:p>
          <a:p>
            <a:pPr defTabSz="699557">
              <a:spcAft>
                <a:spcPts val="300"/>
              </a:spcAft>
              <a:defRPr/>
            </a:pPr>
            <a:r>
              <a:rPr lang="en-US" sz="675" dirty="0">
                <a:solidFill>
                  <a:schemeClr val="tx1"/>
                </a:solidFill>
              </a:rPr>
              <a:t>INSERT INTO Transfers (Fromaccount, ToAccount, TransactionAmount,TransactionDescription)</a:t>
            </a:r>
            <a:br>
              <a:rPr lang="en-US" sz="675" dirty="0">
                <a:solidFill>
                  <a:schemeClr val="tx1"/>
                </a:solidFill>
              </a:rPr>
            </a:br>
            <a:r>
              <a:rPr lang="en-US" sz="675" dirty="0">
                <a:solidFill>
                  <a:schemeClr val="tx1"/>
                </a:solidFill>
              </a:rPr>
              <a:t>VALUES (6023,5558,500,’Transfer 500 from account 6023 to account 5558)</a:t>
            </a:r>
          </a:p>
          <a:p>
            <a:pPr defTabSz="699557">
              <a:spcAft>
                <a:spcPts val="300"/>
              </a:spcAft>
              <a:defRPr/>
            </a:pPr>
            <a:r>
              <a:rPr lang="en-US" sz="675" dirty="0">
                <a:solidFill>
                  <a:schemeClr val="tx1"/>
                </a:solidFill>
              </a:rPr>
              <a:t>COMMIT TRANSACTION</a:t>
            </a:r>
            <a:r>
              <a:rPr lang="en-US" sz="675" dirty="0">
                <a:solidFill>
                  <a:schemeClr val="tx1"/>
                </a:solidFill>
                <a:ea typeface="Segoe UI" pitchFamily="34" charset="0"/>
                <a:cs typeface="Segoe UI" pitchFamily="34" charset="0"/>
              </a:rPr>
              <a:t>Transaction</a:t>
            </a:r>
          </a:p>
        </p:txBody>
      </p:sp>
      <p:sp>
        <p:nvSpPr>
          <p:cNvPr id="5" name="Rectangle 4">
            <a:extLst>
              <a:ext uri="{FF2B5EF4-FFF2-40B4-BE49-F238E27FC236}">
                <a16:creationId xmlns:a16="http://schemas.microsoft.com/office/drawing/2014/main" id="{119975C2-131E-486D-BDFB-56123DD12936}"/>
              </a:ext>
              <a:ext uri="{C183D7F6-B498-43B3-948B-1728B52AA6E4}">
                <adec:decorative xmlns:adec="http://schemas.microsoft.com/office/drawing/2017/decorative" val="1"/>
              </a:ext>
            </a:extLst>
          </p:cNvPr>
          <p:cNvSpPr/>
          <p:nvPr/>
        </p:nvSpPr>
        <p:spPr bwMode="auto">
          <a:xfrm>
            <a:off x="320279" y="785813"/>
            <a:ext cx="8509397" cy="335756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Tree>
    <p:extLst>
      <p:ext uri="{BB962C8B-B14F-4D97-AF65-F5344CB8AC3E}">
        <p14:creationId xmlns:p14="http://schemas.microsoft.com/office/powerpoint/2010/main" val="2100178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19611-2DAB-4EC2-BF51-0233F63C5949}"/>
              </a:ext>
            </a:extLst>
          </p:cNvPr>
          <p:cNvSpPr>
            <a:spLocks noGrp="1"/>
          </p:cNvSpPr>
          <p:nvPr>
            <p:ph type="title"/>
          </p:nvPr>
        </p:nvSpPr>
        <p:spPr/>
        <p:txBody>
          <a:bodyPr/>
          <a:lstStyle/>
          <a:p>
            <a:r>
              <a:rPr lang="en-US" dirty="0"/>
              <a:t>Analytical system</a:t>
            </a:r>
          </a:p>
        </p:txBody>
      </p:sp>
      <p:sp>
        <p:nvSpPr>
          <p:cNvPr id="5" name="Rectangle 4">
            <a:extLst>
              <a:ext uri="{FF2B5EF4-FFF2-40B4-BE49-F238E27FC236}">
                <a16:creationId xmlns:a16="http://schemas.microsoft.com/office/drawing/2014/main" id="{441A3809-CDA6-48E0-8F3E-170133B6BAF6}"/>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descr="Icon of two building">
            <a:extLst>
              <a:ext uri="{FF2B5EF4-FFF2-40B4-BE49-F238E27FC236}">
                <a16:creationId xmlns:a16="http://schemas.microsoft.com/office/drawing/2014/main" id="{BC1DEE2B-F1F7-4567-B005-B99BB75B4A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038" y="1013031"/>
            <a:ext cx="322461" cy="322461"/>
          </a:xfrm>
          <a:prstGeom prst="rect">
            <a:avLst/>
          </a:prstGeom>
          <a:effectLst/>
        </p:spPr>
      </p:pic>
      <p:sp>
        <p:nvSpPr>
          <p:cNvPr id="7" name="TextBox 6">
            <a:extLst>
              <a:ext uri="{FF2B5EF4-FFF2-40B4-BE49-F238E27FC236}">
                <a16:creationId xmlns:a16="http://schemas.microsoft.com/office/drawing/2014/main" id="{FB9CC074-1A09-4947-89DD-C703A4C766A6}"/>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8" name="Graphic 7" descr="Icon of a cloud">
            <a:extLst>
              <a:ext uri="{FF2B5EF4-FFF2-40B4-BE49-F238E27FC236}">
                <a16:creationId xmlns:a16="http://schemas.microsoft.com/office/drawing/2014/main" id="{607D0634-7640-4501-AF15-DB4D6CE6F2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038" y="2267742"/>
            <a:ext cx="343062" cy="343062"/>
          </a:xfrm>
          <a:prstGeom prst="rect">
            <a:avLst/>
          </a:prstGeom>
          <a:effectLst/>
        </p:spPr>
      </p:pic>
      <p:sp>
        <p:nvSpPr>
          <p:cNvPr id="9" name="TextBox 8">
            <a:extLst>
              <a:ext uri="{FF2B5EF4-FFF2-40B4-BE49-F238E27FC236}">
                <a16:creationId xmlns:a16="http://schemas.microsoft.com/office/drawing/2014/main" id="{572D7BD0-B78E-48DA-B226-36D90B285D8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10" name="Graphic 9" descr="Icon of binary numbers">
            <a:extLst>
              <a:ext uri="{FF2B5EF4-FFF2-40B4-BE49-F238E27FC236}">
                <a16:creationId xmlns:a16="http://schemas.microsoft.com/office/drawing/2014/main" id="{F406F093-B11D-4F8A-820C-EC9B6F36D1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038" y="3366365"/>
            <a:ext cx="293056" cy="293056"/>
          </a:xfrm>
          <a:prstGeom prst="rect">
            <a:avLst/>
          </a:prstGeom>
        </p:spPr>
      </p:pic>
      <p:sp>
        <p:nvSpPr>
          <p:cNvPr id="11" name="TextBox 10">
            <a:extLst>
              <a:ext uri="{FF2B5EF4-FFF2-40B4-BE49-F238E27FC236}">
                <a16:creationId xmlns:a16="http://schemas.microsoft.com/office/drawing/2014/main" id="{2F4B2C44-7BEF-45A3-A16F-0847D771376B}"/>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12" name="Right Brace 11" descr="Closed curly bracket which has On-premises  data, Cloud data and SaaS data in its scope">
            <a:extLst>
              <a:ext uri="{FF2B5EF4-FFF2-40B4-BE49-F238E27FC236}">
                <a16:creationId xmlns:a16="http://schemas.microsoft.com/office/drawing/2014/main" id="{4DA91996-E6D7-41E0-A8A1-4B2288A747A7}"/>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4" name="Straight Connector 3">
            <a:extLst>
              <a:ext uri="{FF2B5EF4-FFF2-40B4-BE49-F238E27FC236}">
                <a16:creationId xmlns:a16="http://schemas.microsoft.com/office/drawing/2014/main" id="{D2DEF842-EF61-4691-86EF-25FEE3A4C018}"/>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80D42CA-82A3-43D4-95E7-160218514E1B}"/>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14" name="Graphic 13" descr="Icon of Data Factory">
            <a:extLst>
              <a:ext uri="{FF2B5EF4-FFF2-40B4-BE49-F238E27FC236}">
                <a16:creationId xmlns:a16="http://schemas.microsoft.com/office/drawing/2014/main" id="{A0C69C82-BFC2-46F8-9BA4-179896A132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38614" y="1911146"/>
            <a:ext cx="497816" cy="508797"/>
          </a:xfrm>
          <a:prstGeom prst="rect">
            <a:avLst/>
          </a:prstGeom>
        </p:spPr>
      </p:pic>
      <p:sp>
        <p:nvSpPr>
          <p:cNvPr id="15" name="Rectangle 14">
            <a:extLst>
              <a:ext uri="{FF2B5EF4-FFF2-40B4-BE49-F238E27FC236}">
                <a16:creationId xmlns:a16="http://schemas.microsoft.com/office/drawing/2014/main" id="{CF45AB03-9F8A-4BC5-B2C3-BB92CB52D8CB}"/>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16" name="Picture 15" descr="Data Warehouse">
            <a:extLst>
              <a:ext uri="{FF2B5EF4-FFF2-40B4-BE49-F238E27FC236}">
                <a16:creationId xmlns:a16="http://schemas.microsoft.com/office/drawing/2014/main" id="{29193A41-A8BD-4807-894C-82BC8BE141FB}"/>
              </a:ext>
            </a:extLst>
          </p:cNvPr>
          <p:cNvPicPr>
            <a:picLocks noChangeAspect="1"/>
          </p:cNvPicPr>
          <p:nvPr/>
        </p:nvPicPr>
        <p:blipFill>
          <a:blip r:embed="rId11"/>
          <a:stretch>
            <a:fillRect/>
          </a:stretch>
        </p:blipFill>
        <p:spPr>
          <a:xfrm>
            <a:off x="4194412" y="1862501"/>
            <a:ext cx="603200" cy="606088"/>
          </a:xfrm>
          <a:prstGeom prst="rect">
            <a:avLst/>
          </a:prstGeom>
        </p:spPr>
      </p:pic>
      <p:pic>
        <p:nvPicPr>
          <p:cNvPr id="17" name="Picture 2" descr="Icon of server storage device">
            <a:extLst>
              <a:ext uri="{FF2B5EF4-FFF2-40B4-BE49-F238E27FC236}">
                <a16:creationId xmlns:a16="http://schemas.microsoft.com/office/drawing/2014/main" id="{8A35FEA2-5481-4D16-A7C6-6DA24969E05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5AEDAE5-A701-4881-8CFE-D4B46CF652B1}"/>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19" name="Picture 18" descr="Icon of three gears">
            <a:extLst>
              <a:ext uri="{FF2B5EF4-FFF2-40B4-BE49-F238E27FC236}">
                <a16:creationId xmlns:a16="http://schemas.microsoft.com/office/drawing/2014/main" id="{077FA7DE-3C68-4D14-9A96-52013FD7B70F}"/>
              </a:ext>
            </a:extLst>
          </p:cNvPr>
          <p:cNvPicPr>
            <a:picLocks noChangeAspect="1"/>
          </p:cNvPicPr>
          <p:nvPr/>
        </p:nvPicPr>
        <p:blipFill>
          <a:blip r:embed="rId13"/>
          <a:stretch>
            <a:fillRect/>
          </a:stretch>
        </p:blipFill>
        <p:spPr>
          <a:xfrm>
            <a:off x="6195459" y="1900923"/>
            <a:ext cx="517823" cy="529244"/>
          </a:xfrm>
          <a:prstGeom prst="rect">
            <a:avLst/>
          </a:prstGeom>
        </p:spPr>
      </p:pic>
      <p:sp>
        <p:nvSpPr>
          <p:cNvPr id="20" name="Rectangle 19">
            <a:extLst>
              <a:ext uri="{FF2B5EF4-FFF2-40B4-BE49-F238E27FC236}">
                <a16:creationId xmlns:a16="http://schemas.microsoft.com/office/drawing/2014/main" id="{168381B1-9156-4726-A73B-8C5EBB59470E}"/>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21" name="Picture 20" descr="Code">
            <a:extLst>
              <a:ext uri="{FF2B5EF4-FFF2-40B4-BE49-F238E27FC236}">
                <a16:creationId xmlns:a16="http://schemas.microsoft.com/office/drawing/2014/main" id="{653183DA-4CD9-40E9-9B61-279C99CD4C0E}"/>
              </a:ext>
            </a:extLst>
          </p:cNvPr>
          <p:cNvPicPr>
            <a:picLocks noChangeAspect="1"/>
          </p:cNvPicPr>
          <p:nvPr/>
        </p:nvPicPr>
        <p:blipFill>
          <a:blip r:embed="rId14"/>
          <a:stretch>
            <a:fillRect/>
          </a:stretch>
        </p:blipFill>
        <p:spPr>
          <a:xfrm>
            <a:off x="7734122" y="1922194"/>
            <a:ext cx="560040" cy="486701"/>
          </a:xfrm>
          <a:prstGeom prst="rect">
            <a:avLst/>
          </a:prstGeom>
        </p:spPr>
      </p:pic>
    </p:spTree>
    <p:extLst>
      <p:ext uri="{BB962C8B-B14F-4D97-AF65-F5344CB8AC3E}">
        <p14:creationId xmlns:p14="http://schemas.microsoft.com/office/powerpoint/2010/main" val="31815556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C396-0718-4A0F-A6E8-A79BA4501739}"/>
              </a:ext>
            </a:extLst>
          </p:cNvPr>
          <p:cNvSpPr>
            <a:spLocks noGrp="1"/>
          </p:cNvSpPr>
          <p:nvPr>
            <p:ph type="title"/>
          </p:nvPr>
        </p:nvSpPr>
        <p:spPr/>
        <p:txBody>
          <a:bodyPr/>
          <a:lstStyle/>
          <a:p>
            <a:r>
              <a:rPr lang="en-US" dirty="0"/>
              <a:t>Batch data/streaming data</a:t>
            </a:r>
          </a:p>
        </p:txBody>
      </p:sp>
      <p:sp>
        <p:nvSpPr>
          <p:cNvPr id="4" name="Rectangle 3">
            <a:extLst>
              <a:ext uri="{FF2B5EF4-FFF2-40B4-BE49-F238E27FC236}">
                <a16:creationId xmlns:a16="http://schemas.microsoft.com/office/drawing/2014/main" id="{B61F2191-BFBD-4B92-81AF-FB86D358DA48}"/>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A9710F79-3DE2-4D1E-8FCB-B5F730687315}"/>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71F9EA5B-1BA8-4349-B9C9-0F662271850A}"/>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10" name="Graphic 9" descr="Icon of Stopwatch">
            <a:extLst>
              <a:ext uri="{FF2B5EF4-FFF2-40B4-BE49-F238E27FC236}">
                <a16:creationId xmlns:a16="http://schemas.microsoft.com/office/drawing/2014/main" id="{BD0FC567-36B9-404C-8304-AAE8C34A0E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445" y="1270263"/>
            <a:ext cx="296167" cy="296167"/>
          </a:xfrm>
          <a:prstGeom prst="rect">
            <a:avLst/>
          </a:prstGeom>
        </p:spPr>
      </p:pic>
      <p:pic>
        <p:nvPicPr>
          <p:cNvPr id="12" name="Picture 11" descr="Icons of Binary numbers">
            <a:extLst>
              <a:ext uri="{FF2B5EF4-FFF2-40B4-BE49-F238E27FC236}">
                <a16:creationId xmlns:a16="http://schemas.microsoft.com/office/drawing/2014/main" id="{97AB8FC9-A3EA-401B-BB98-9A54E0699786}"/>
              </a:ext>
            </a:extLst>
          </p:cNvPr>
          <p:cNvPicPr>
            <a:picLocks noChangeAspect="1"/>
          </p:cNvPicPr>
          <p:nvPr/>
        </p:nvPicPr>
        <p:blipFill>
          <a:blip r:embed="rId5"/>
          <a:stretch>
            <a:fillRect/>
          </a:stretch>
        </p:blipFill>
        <p:spPr>
          <a:xfrm>
            <a:off x="807645" y="1311806"/>
            <a:ext cx="854468" cy="250055"/>
          </a:xfrm>
          <a:prstGeom prst="rect">
            <a:avLst/>
          </a:prstGeom>
        </p:spPr>
      </p:pic>
      <p:pic>
        <p:nvPicPr>
          <p:cNvPr id="14" name="Graphic 13" descr="Icon of Stopwatch">
            <a:extLst>
              <a:ext uri="{FF2B5EF4-FFF2-40B4-BE49-F238E27FC236}">
                <a16:creationId xmlns:a16="http://schemas.microsoft.com/office/drawing/2014/main" id="{77643A49-9726-47A1-B2CB-E20ACF368D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445" y="1611091"/>
            <a:ext cx="296167" cy="296167"/>
          </a:xfrm>
          <a:prstGeom prst="rect">
            <a:avLst/>
          </a:prstGeom>
        </p:spPr>
      </p:pic>
      <p:pic>
        <p:nvPicPr>
          <p:cNvPr id="16" name="Picture 15" descr="Icons of Binary numbers">
            <a:extLst>
              <a:ext uri="{FF2B5EF4-FFF2-40B4-BE49-F238E27FC236}">
                <a16:creationId xmlns:a16="http://schemas.microsoft.com/office/drawing/2014/main" id="{2BBC96D4-5EA9-4D9C-8177-71114E82FE83}"/>
              </a:ext>
            </a:extLst>
          </p:cNvPr>
          <p:cNvPicPr>
            <a:picLocks noChangeAspect="1"/>
          </p:cNvPicPr>
          <p:nvPr/>
        </p:nvPicPr>
        <p:blipFill>
          <a:blip r:embed="rId5"/>
          <a:stretch>
            <a:fillRect/>
          </a:stretch>
        </p:blipFill>
        <p:spPr>
          <a:xfrm>
            <a:off x="807645" y="1643390"/>
            <a:ext cx="854468" cy="250055"/>
          </a:xfrm>
          <a:prstGeom prst="rect">
            <a:avLst/>
          </a:prstGeom>
        </p:spPr>
      </p:pic>
      <p:pic>
        <p:nvPicPr>
          <p:cNvPr id="18" name="Graphic 17" descr="Icon of Stopwatch">
            <a:extLst>
              <a:ext uri="{FF2B5EF4-FFF2-40B4-BE49-F238E27FC236}">
                <a16:creationId xmlns:a16="http://schemas.microsoft.com/office/drawing/2014/main" id="{9E4EEF5E-8D73-4AF5-AB00-EDD59B141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445" y="1947555"/>
            <a:ext cx="296167" cy="296167"/>
          </a:xfrm>
          <a:prstGeom prst="rect">
            <a:avLst/>
          </a:prstGeom>
        </p:spPr>
      </p:pic>
      <p:pic>
        <p:nvPicPr>
          <p:cNvPr id="20" name="Picture 19" descr="Icons of Binary numbers">
            <a:extLst>
              <a:ext uri="{FF2B5EF4-FFF2-40B4-BE49-F238E27FC236}">
                <a16:creationId xmlns:a16="http://schemas.microsoft.com/office/drawing/2014/main" id="{F82FAE04-0648-457F-AEFF-E78270B2181D}"/>
              </a:ext>
            </a:extLst>
          </p:cNvPr>
          <p:cNvPicPr>
            <a:picLocks noChangeAspect="1"/>
          </p:cNvPicPr>
          <p:nvPr/>
        </p:nvPicPr>
        <p:blipFill>
          <a:blip r:embed="rId5"/>
          <a:stretch>
            <a:fillRect/>
          </a:stretch>
        </p:blipFill>
        <p:spPr>
          <a:xfrm>
            <a:off x="807645" y="1970610"/>
            <a:ext cx="854468" cy="250055"/>
          </a:xfrm>
          <a:prstGeom prst="rect">
            <a:avLst/>
          </a:prstGeom>
        </p:spPr>
      </p:pic>
      <p:sp>
        <p:nvSpPr>
          <p:cNvPr id="22" name="TextBox 21">
            <a:extLst>
              <a:ext uri="{FF2B5EF4-FFF2-40B4-BE49-F238E27FC236}">
                <a16:creationId xmlns:a16="http://schemas.microsoft.com/office/drawing/2014/main" id="{B0D58B78-6BB6-4593-A095-A6F6DE3FC0FD}"/>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24" name="Picture 23" descr="Icons of Binary numbers">
            <a:extLst>
              <a:ext uri="{FF2B5EF4-FFF2-40B4-BE49-F238E27FC236}">
                <a16:creationId xmlns:a16="http://schemas.microsoft.com/office/drawing/2014/main" id="{5099760C-8E89-4488-B87B-AFF93DC6ACBC}"/>
              </a:ext>
            </a:extLst>
          </p:cNvPr>
          <p:cNvPicPr>
            <a:picLocks noChangeAspect="1"/>
          </p:cNvPicPr>
          <p:nvPr/>
        </p:nvPicPr>
        <p:blipFill>
          <a:blip r:embed="rId6"/>
          <a:stretch>
            <a:fillRect/>
          </a:stretch>
        </p:blipFill>
        <p:spPr>
          <a:xfrm>
            <a:off x="500511" y="2863912"/>
            <a:ext cx="879874" cy="1071093"/>
          </a:xfrm>
          <a:prstGeom prst="rect">
            <a:avLst/>
          </a:prstGeom>
        </p:spPr>
      </p:pic>
      <p:pic>
        <p:nvPicPr>
          <p:cNvPr id="26" name="Picture 25" descr=" Database">
            <a:extLst>
              <a:ext uri="{FF2B5EF4-FFF2-40B4-BE49-F238E27FC236}">
                <a16:creationId xmlns:a16="http://schemas.microsoft.com/office/drawing/2014/main" id="{B05115C0-D23A-4432-B160-19C3690BA5EC}"/>
              </a:ext>
            </a:extLst>
          </p:cNvPr>
          <p:cNvPicPr>
            <a:picLocks noChangeAspect="1"/>
          </p:cNvPicPr>
          <p:nvPr/>
        </p:nvPicPr>
        <p:blipFill>
          <a:blip r:embed="rId7"/>
          <a:stretch>
            <a:fillRect/>
          </a:stretch>
        </p:blipFill>
        <p:spPr>
          <a:xfrm>
            <a:off x="5298107" y="1632350"/>
            <a:ext cx="1370556" cy="1767108"/>
          </a:xfrm>
          <a:prstGeom prst="rect">
            <a:avLst/>
          </a:prstGeom>
        </p:spPr>
      </p:pic>
      <p:cxnSp>
        <p:nvCxnSpPr>
          <p:cNvPr id="5" name="Straight Arrow Connector 4" descr="Movement arrow">
            <a:extLst>
              <a:ext uri="{FF2B5EF4-FFF2-40B4-BE49-F238E27FC236}">
                <a16:creationId xmlns:a16="http://schemas.microsoft.com/office/drawing/2014/main" id="{B7701588-D51F-414E-B8E3-92E74104658A}"/>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descr="batch of data">
            <a:extLst>
              <a:ext uri="{FF2B5EF4-FFF2-40B4-BE49-F238E27FC236}">
                <a16:creationId xmlns:a16="http://schemas.microsoft.com/office/drawing/2014/main" id="{A7D32E0D-6C57-4EC3-AE6C-42629CA853A8}"/>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descr="batch of data">
            <a:extLst>
              <a:ext uri="{FF2B5EF4-FFF2-40B4-BE49-F238E27FC236}">
                <a16:creationId xmlns:a16="http://schemas.microsoft.com/office/drawing/2014/main" id="{BCE71930-6331-4C7C-B6C2-F2863954C835}"/>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descr="Movement arrow with streaming data">
            <a:extLst>
              <a:ext uri="{FF2B5EF4-FFF2-40B4-BE49-F238E27FC236}">
                <a16:creationId xmlns:a16="http://schemas.microsoft.com/office/drawing/2014/main" id="{F15D7EA6-EE05-4BC3-BB74-614DAEA4FE43}"/>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0575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Types</a:t>
            </a:r>
          </a:p>
        </p:txBody>
      </p:sp>
      <p:sp>
        <p:nvSpPr>
          <p:cNvPr id="3" name="Content Placeholder 2">
            <a:extLst>
              <a:ext uri="{FF2B5EF4-FFF2-40B4-BE49-F238E27FC236}">
                <a16:creationId xmlns:a16="http://schemas.microsoft.com/office/drawing/2014/main" id="{1A5074D4-5523-4BFD-AD5A-63C65DB61CC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6866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3CAA9B6-C874-4452-8135-4BCA3CDC19F4}"/>
              </a:ext>
            </a:extLst>
          </p:cNvPr>
          <p:cNvPicPr>
            <a:picLocks noChangeAspect="1"/>
          </p:cNvPicPr>
          <p:nvPr/>
        </p:nvPicPr>
        <p:blipFill>
          <a:blip r:embed="rId4"/>
          <a:stretch>
            <a:fillRect/>
          </a:stretch>
        </p:blipFill>
        <p:spPr>
          <a:xfrm>
            <a:off x="93309" y="2870524"/>
            <a:ext cx="974567" cy="974567"/>
          </a:xfrm>
          <a:prstGeom prst="rect">
            <a:avLst/>
          </a:prstGeom>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sp>
        <p:nvSpPr>
          <p:cNvPr id="3" name="Content Placeholder 2">
            <a:extLst>
              <a:ext uri="{FF2B5EF4-FFF2-40B4-BE49-F238E27FC236}">
                <a16:creationId xmlns:a16="http://schemas.microsoft.com/office/drawing/2014/main" id="{1A5074D4-5523-4BFD-AD5A-63C65DB61CC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25431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3986318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C21F7-15DD-4735-BCCB-C60D5EC4E102}"/>
              </a:ext>
            </a:extLst>
          </p:cNvPr>
          <p:cNvSpPr>
            <a:spLocks noGrp="1"/>
          </p:cNvSpPr>
          <p:nvPr>
            <p:ph type="title"/>
          </p:nvPr>
        </p:nvSpPr>
        <p:spPr/>
        <p:txBody>
          <a:bodyPr/>
          <a:lstStyle/>
          <a:p>
            <a:r>
              <a:rPr lang="en-US" sz="3200" dirty="0"/>
              <a:t>Explore characteristics of non-relational data</a:t>
            </a:r>
          </a:p>
        </p:txBody>
      </p:sp>
      <p:sp>
        <p:nvSpPr>
          <p:cNvPr id="3" name="Text Placeholder 2">
            <a:extLst>
              <a:ext uri="{FF2B5EF4-FFF2-40B4-BE49-F238E27FC236}">
                <a16:creationId xmlns:a16="http://schemas.microsoft.com/office/drawing/2014/main" id="{B632559F-179C-4436-9DE2-7D598A54FF21}"/>
              </a:ext>
            </a:extLst>
          </p:cNvPr>
          <p:cNvSpPr>
            <a:spLocks noGrp="1"/>
          </p:cNvSpPr>
          <p:nvPr>
            <p:ph type="body" sz="quarter" idx="10"/>
          </p:nvPr>
        </p:nvSpPr>
        <p:spPr/>
        <p:txBody>
          <a:bodyPr/>
          <a:lstStyle/>
          <a:p>
            <a:r>
              <a:rPr lang="en-US" dirty="0"/>
              <a:t>Entities</a:t>
            </a:r>
          </a:p>
        </p:txBody>
      </p:sp>
      <p:sp>
        <p:nvSpPr>
          <p:cNvPr id="5" name="TextBox 4">
            <a:extLst>
              <a:ext uri="{FF2B5EF4-FFF2-40B4-BE49-F238E27FC236}">
                <a16:creationId xmlns:a16="http://schemas.microsoft.com/office/drawing/2014/main" id="{6F1DEA98-F16A-420E-AE9E-FEEA9B723274}"/>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7" name="TextBox 6">
            <a:extLst>
              <a:ext uri="{FF2B5EF4-FFF2-40B4-BE49-F238E27FC236}">
                <a16:creationId xmlns:a16="http://schemas.microsoft.com/office/drawing/2014/main" id="{3BF85D2B-F33A-4119-8278-3C52EE51F26E}"/>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9" name="Freeform: Shape 8">
            <a:extLst>
              <a:ext uri="{FF2B5EF4-FFF2-40B4-BE49-F238E27FC236}">
                <a16:creationId xmlns:a16="http://schemas.microsoft.com/office/drawing/2014/main" id="{6983A64B-F390-4ABC-A882-9843F684C5BC}"/>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11" name="Freeform: Shape 10">
            <a:extLst>
              <a:ext uri="{FF2B5EF4-FFF2-40B4-BE49-F238E27FC236}">
                <a16:creationId xmlns:a16="http://schemas.microsoft.com/office/drawing/2014/main" id="{4735D2C5-55B4-44D4-AC3D-7F5BB64F4ECE}"/>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13" name="Freeform: Shape 12">
            <a:extLst>
              <a:ext uri="{FF2B5EF4-FFF2-40B4-BE49-F238E27FC236}">
                <a16:creationId xmlns:a16="http://schemas.microsoft.com/office/drawing/2014/main" id="{0330A373-6505-4D96-8063-F4FD020E9DC7}"/>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spTree>
    <p:extLst>
      <p:ext uri="{BB962C8B-B14F-4D97-AF65-F5344CB8AC3E}">
        <p14:creationId xmlns:p14="http://schemas.microsoft.com/office/powerpoint/2010/main" val="8657653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2686-0B8A-4296-BF33-B6E82D1023C9}"/>
              </a:ext>
            </a:extLst>
          </p:cNvPr>
          <p:cNvSpPr>
            <a:spLocks noGrp="1"/>
          </p:cNvSpPr>
          <p:nvPr>
            <p:ph type="title"/>
          </p:nvPr>
        </p:nvSpPr>
        <p:spPr/>
        <p:txBody>
          <a:bodyPr/>
          <a:lstStyle/>
          <a:p>
            <a:r>
              <a:rPr lang="en-US" dirty="0"/>
              <a:t>Identify non-relational database use cases</a:t>
            </a:r>
          </a:p>
        </p:txBody>
      </p:sp>
      <p:pic>
        <p:nvPicPr>
          <p:cNvPr id="4" name="Picture 3" descr="Icon of a wave connected by circles and lines at both end">
            <a:extLst>
              <a:ext uri="{FF2B5EF4-FFF2-40B4-BE49-F238E27FC236}">
                <a16:creationId xmlns:a16="http://schemas.microsoft.com/office/drawing/2014/main" id="{25D2C180-BC90-4E65-8470-6411E5A32CF7}"/>
              </a:ext>
            </a:extLst>
          </p:cNvPr>
          <p:cNvPicPr>
            <a:picLocks/>
          </p:cNvPicPr>
          <p:nvPr/>
        </p:nvPicPr>
        <p:blipFill>
          <a:blip r:embed="rId2"/>
          <a:stretch>
            <a:fillRect/>
          </a:stretch>
        </p:blipFill>
        <p:spPr>
          <a:xfrm>
            <a:off x="320279" y="1009176"/>
            <a:ext cx="547736" cy="547736"/>
          </a:xfrm>
          <a:prstGeom prst="rect">
            <a:avLst/>
          </a:prstGeom>
        </p:spPr>
      </p:pic>
      <p:sp>
        <p:nvSpPr>
          <p:cNvPr id="5" name="Text Placeholder 3">
            <a:extLst>
              <a:ext uri="{FF2B5EF4-FFF2-40B4-BE49-F238E27FC236}">
                <a16:creationId xmlns:a16="http://schemas.microsoft.com/office/drawing/2014/main" id="{C8E8C9DA-A7EA-4C92-B10F-242A40DEA060}"/>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 and Telematics:</a:t>
            </a:r>
          </a:p>
          <a:p>
            <a:r>
              <a:rPr lang="en-US" sz="1350" spc="0" dirty="0">
                <a:latin typeface="+mn-lt"/>
              </a:rPr>
              <a:t>Often require to ingest large amounts of data in frequent burst of activity, data is either semi structured or structured, often requires real time processing</a:t>
            </a:r>
          </a:p>
        </p:txBody>
      </p:sp>
      <p:cxnSp>
        <p:nvCxnSpPr>
          <p:cNvPr id="6" name="Straight Connector 5">
            <a:extLst>
              <a:ext uri="{FF2B5EF4-FFF2-40B4-BE49-F238E27FC236}">
                <a16:creationId xmlns:a16="http://schemas.microsoft.com/office/drawing/2014/main" id="{9572F3D0-FE50-485F-B424-CF2417F26B3C}"/>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descr="Icon of two gears with a dollar sign at the centre of the bigger gear">
            <a:extLst>
              <a:ext uri="{FF2B5EF4-FFF2-40B4-BE49-F238E27FC236}">
                <a16:creationId xmlns:a16="http://schemas.microsoft.com/office/drawing/2014/main" id="{44471C01-F1D8-496A-8FDA-8FC24BDE97D5}"/>
              </a:ext>
            </a:extLst>
          </p:cNvPr>
          <p:cNvPicPr>
            <a:picLocks/>
          </p:cNvPicPr>
          <p:nvPr/>
        </p:nvPicPr>
        <p:blipFill>
          <a:blip r:embed="rId3"/>
          <a:stretch>
            <a:fillRect/>
          </a:stretch>
        </p:blipFill>
        <p:spPr>
          <a:xfrm>
            <a:off x="320279" y="1861267"/>
            <a:ext cx="547736" cy="547736"/>
          </a:xfrm>
          <a:prstGeom prst="rect">
            <a:avLst/>
          </a:prstGeom>
        </p:spPr>
      </p:pic>
      <p:sp>
        <p:nvSpPr>
          <p:cNvPr id="8" name="Text Placeholder 4">
            <a:extLst>
              <a:ext uri="{FF2B5EF4-FFF2-40B4-BE49-F238E27FC236}">
                <a16:creationId xmlns:a16="http://schemas.microsoft.com/office/drawing/2014/main" id="{C11A693C-2922-4C5E-B85A-BB8634B6C582}"/>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Retail and Marketing:</a:t>
            </a:r>
          </a:p>
          <a:p>
            <a:r>
              <a:rPr lang="en-US" sz="1350" spc="0" dirty="0">
                <a:latin typeface="+mn-lt"/>
              </a:rPr>
              <a:t>Common scenarios for globally distributed data, document storage</a:t>
            </a:r>
          </a:p>
        </p:txBody>
      </p:sp>
      <p:cxnSp>
        <p:nvCxnSpPr>
          <p:cNvPr id="9" name="Straight Connector 8">
            <a:extLst>
              <a:ext uri="{FF2B5EF4-FFF2-40B4-BE49-F238E27FC236}">
                <a16:creationId xmlns:a16="http://schemas.microsoft.com/office/drawing/2014/main" id="{5753DE50-C988-46CF-AB20-D73A919B4861}"/>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descr="Icon of a gamepad">
            <a:extLst>
              <a:ext uri="{FF2B5EF4-FFF2-40B4-BE49-F238E27FC236}">
                <a16:creationId xmlns:a16="http://schemas.microsoft.com/office/drawing/2014/main" id="{B4079A2B-AA41-4957-AAD9-E7CDEB9748E5}"/>
              </a:ext>
            </a:extLst>
          </p:cNvPr>
          <p:cNvPicPr>
            <a:picLocks/>
          </p:cNvPicPr>
          <p:nvPr/>
        </p:nvPicPr>
        <p:blipFill>
          <a:blip r:embed="rId4"/>
          <a:stretch>
            <a:fillRect/>
          </a:stretch>
        </p:blipFill>
        <p:spPr>
          <a:xfrm>
            <a:off x="320279" y="2713359"/>
            <a:ext cx="547736" cy="547736"/>
          </a:xfrm>
          <a:prstGeom prst="rect">
            <a:avLst/>
          </a:prstGeom>
        </p:spPr>
      </p:pic>
      <p:sp>
        <p:nvSpPr>
          <p:cNvPr id="11" name="Text Placeholder 5">
            <a:extLst>
              <a:ext uri="{FF2B5EF4-FFF2-40B4-BE49-F238E27FC236}">
                <a16:creationId xmlns:a16="http://schemas.microsoft.com/office/drawing/2014/main" id="{1B678B6A-10BF-4E85-B77D-CEF0D20AA473}"/>
              </a:ext>
            </a:extLst>
          </p:cNvPr>
          <p:cNvSpPr txBox="1">
            <a:spLocks/>
          </p:cNvSpPr>
          <p:nvPr/>
        </p:nvSpPr>
        <p:spPr>
          <a:xfrm>
            <a:off x="1096259" y="265101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Gaming:</a:t>
            </a:r>
          </a:p>
          <a:p>
            <a:r>
              <a:rPr lang="en-US" sz="1350" spc="0" dirty="0">
                <a:latin typeface="+mn-lt"/>
              </a:rPr>
              <a:t>In-game stats, social media integration, leaderboards, low-latency applications </a:t>
            </a:r>
          </a:p>
        </p:txBody>
      </p:sp>
      <p:cxnSp>
        <p:nvCxnSpPr>
          <p:cNvPr id="12" name="Straight Connector 11">
            <a:extLst>
              <a:ext uri="{FF2B5EF4-FFF2-40B4-BE49-F238E27FC236}">
                <a16:creationId xmlns:a16="http://schemas.microsoft.com/office/drawing/2014/main" id="{B6BC0D52-1ED7-4E9C-86A1-B5FFD69E23EF}"/>
              </a:ext>
              <a:ext uri="{C183D7F6-B498-43B3-948B-1728B52AA6E4}">
                <adec:decorative xmlns:adec="http://schemas.microsoft.com/office/drawing/2017/decorative" val="1"/>
              </a:ext>
            </a:extLst>
          </p:cNvPr>
          <p:cNvCxnSpPr>
            <a:cxnSpLocks/>
          </p:cNvCxnSpPr>
          <p:nvPr/>
        </p:nvCxnSpPr>
        <p:spPr>
          <a:xfrm>
            <a:off x="1096259" y="3413272"/>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Icon of a smartphone with a cube on the screen">
            <a:extLst>
              <a:ext uri="{FF2B5EF4-FFF2-40B4-BE49-F238E27FC236}">
                <a16:creationId xmlns:a16="http://schemas.microsoft.com/office/drawing/2014/main" id="{39FDD1E0-8CEB-4821-A000-96ACD6A71847}"/>
              </a:ext>
            </a:extLst>
          </p:cNvPr>
          <p:cNvPicPr>
            <a:picLocks/>
          </p:cNvPicPr>
          <p:nvPr/>
        </p:nvPicPr>
        <p:blipFill>
          <a:blip r:embed="rId5"/>
          <a:stretch>
            <a:fillRect/>
          </a:stretch>
        </p:blipFill>
        <p:spPr>
          <a:xfrm>
            <a:off x="320279" y="3565449"/>
            <a:ext cx="547736" cy="547736"/>
          </a:xfrm>
          <a:prstGeom prst="rect">
            <a:avLst/>
          </a:prstGeom>
        </p:spPr>
      </p:pic>
      <p:sp>
        <p:nvSpPr>
          <p:cNvPr id="14" name="Text Placeholder 6">
            <a:extLst>
              <a:ext uri="{FF2B5EF4-FFF2-40B4-BE49-F238E27FC236}">
                <a16:creationId xmlns:a16="http://schemas.microsoft.com/office/drawing/2014/main" id="{6EB223B1-3D2B-4D38-A7F6-5821CBCC81ED}"/>
              </a:ext>
            </a:extLst>
          </p:cNvPr>
          <p:cNvSpPr txBox="1">
            <a:spLocks/>
          </p:cNvSpPr>
          <p:nvPr/>
        </p:nvSpPr>
        <p:spPr>
          <a:xfrm>
            <a:off x="1096259" y="35031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Web and Mobile:</a:t>
            </a:r>
          </a:p>
          <a:p>
            <a:r>
              <a:rPr lang="en-US" sz="1350" spc="0" dirty="0">
                <a:latin typeface="+mn-lt"/>
              </a:rPr>
              <a:t>Commonly used with web click analytics, modern applications including bots</a:t>
            </a:r>
          </a:p>
        </p:txBody>
      </p:sp>
    </p:spTree>
    <p:extLst>
      <p:ext uri="{BB962C8B-B14F-4D97-AF65-F5344CB8AC3E}">
        <p14:creationId xmlns:p14="http://schemas.microsoft.com/office/powerpoint/2010/main" val="346003191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6967-EB92-4D84-B5FD-5F1CFB08D29E}"/>
              </a:ext>
            </a:extLst>
          </p:cNvPr>
          <p:cNvSpPr>
            <a:spLocks noGrp="1"/>
          </p:cNvSpPr>
          <p:nvPr>
            <p:ph type="title"/>
          </p:nvPr>
        </p:nvSpPr>
        <p:spPr/>
        <p:txBody>
          <a:bodyPr/>
          <a:lstStyle/>
          <a:p>
            <a:r>
              <a:rPr lang="en-US" dirty="0"/>
              <a:t>Types of non-relational data</a:t>
            </a:r>
          </a:p>
        </p:txBody>
      </p:sp>
      <p:sp>
        <p:nvSpPr>
          <p:cNvPr id="3" name="Text Placeholder 2">
            <a:extLst>
              <a:ext uri="{FF2B5EF4-FFF2-40B4-BE49-F238E27FC236}">
                <a16:creationId xmlns:a16="http://schemas.microsoft.com/office/drawing/2014/main" id="{021EAD27-AA1B-4E5E-B956-CCB07601C8DF}"/>
              </a:ext>
            </a:extLst>
          </p:cNvPr>
          <p:cNvSpPr>
            <a:spLocks noGrp="1"/>
          </p:cNvSpPr>
          <p:nvPr>
            <p:ph type="body" sz="quarter" idx="10"/>
          </p:nvPr>
        </p:nvSpPr>
        <p:spPr>
          <a:xfrm>
            <a:off x="321890" y="1755479"/>
            <a:ext cx="1780026" cy="1780026"/>
          </a:xfrm>
        </p:spPr>
        <p:txBody>
          <a:bodyPr/>
          <a:lstStyle/>
          <a:p>
            <a:r>
              <a:rPr lang="en-US" dirty="0">
                <a:latin typeface="+mj-lt"/>
                <a:ea typeface="Segoe UI" pitchFamily="34" charset="0"/>
                <a:cs typeface="Segoe UI" pitchFamily="34" charset="0"/>
              </a:rPr>
              <a:t>JSON</a:t>
            </a:r>
          </a:p>
        </p:txBody>
      </p:sp>
      <p:sp>
        <p:nvSpPr>
          <p:cNvPr id="4" name="Text Placeholder 3">
            <a:extLst>
              <a:ext uri="{FF2B5EF4-FFF2-40B4-BE49-F238E27FC236}">
                <a16:creationId xmlns:a16="http://schemas.microsoft.com/office/drawing/2014/main" id="{05AA0A90-135C-401D-B2EB-8629D67B76E5}"/>
              </a:ext>
            </a:extLst>
          </p:cNvPr>
          <p:cNvSpPr>
            <a:spLocks noGrp="1"/>
          </p:cNvSpPr>
          <p:nvPr>
            <p:ph type="body" sz="quarter" idx="11"/>
          </p:nvPr>
        </p:nvSpPr>
        <p:spPr>
          <a:xfrm>
            <a:off x="2558594" y="1755479"/>
            <a:ext cx="1780026" cy="1780026"/>
          </a:xfrm>
        </p:spPr>
        <p:txBody>
          <a:bodyPr/>
          <a:lstStyle/>
          <a:p>
            <a:r>
              <a:rPr lang="en-US" dirty="0">
                <a:latin typeface="+mj-lt"/>
                <a:ea typeface="Segoe UI" pitchFamily="34" charset="0"/>
                <a:cs typeface="Segoe UI" pitchFamily="34" charset="0"/>
              </a:rPr>
              <a:t>AVRO</a:t>
            </a:r>
          </a:p>
        </p:txBody>
      </p:sp>
      <p:sp>
        <p:nvSpPr>
          <p:cNvPr id="5" name="Text Placeholder 4">
            <a:extLst>
              <a:ext uri="{FF2B5EF4-FFF2-40B4-BE49-F238E27FC236}">
                <a16:creationId xmlns:a16="http://schemas.microsoft.com/office/drawing/2014/main" id="{D375D5AB-99F3-467D-864D-2434EEF3B6EB}"/>
              </a:ext>
            </a:extLst>
          </p:cNvPr>
          <p:cNvSpPr>
            <a:spLocks noGrp="1"/>
          </p:cNvSpPr>
          <p:nvPr>
            <p:ph type="body" sz="quarter" idx="12"/>
          </p:nvPr>
        </p:nvSpPr>
        <p:spPr>
          <a:xfrm>
            <a:off x="4795297" y="1755479"/>
            <a:ext cx="1780026" cy="1780026"/>
          </a:xfrm>
        </p:spPr>
        <p:txBody>
          <a:bodyPr/>
          <a:lstStyle/>
          <a:p>
            <a:r>
              <a:rPr lang="en-US" dirty="0">
                <a:latin typeface="+mj-lt"/>
                <a:ea typeface="Segoe UI" pitchFamily="34" charset="0"/>
                <a:cs typeface="Segoe UI" pitchFamily="34" charset="0"/>
              </a:rPr>
              <a:t>ORC</a:t>
            </a:r>
          </a:p>
        </p:txBody>
      </p:sp>
      <p:sp>
        <p:nvSpPr>
          <p:cNvPr id="6" name="Text Placeholder 5">
            <a:extLst>
              <a:ext uri="{FF2B5EF4-FFF2-40B4-BE49-F238E27FC236}">
                <a16:creationId xmlns:a16="http://schemas.microsoft.com/office/drawing/2014/main" id="{588AECB1-7C1D-4CD5-93DC-3F280B99F385}"/>
              </a:ext>
            </a:extLst>
          </p:cNvPr>
          <p:cNvSpPr>
            <a:spLocks noGrp="1"/>
          </p:cNvSpPr>
          <p:nvPr>
            <p:ph type="body" sz="quarter" idx="13"/>
          </p:nvPr>
        </p:nvSpPr>
        <p:spPr>
          <a:xfrm>
            <a:off x="7031999" y="1755479"/>
            <a:ext cx="1780026" cy="1780026"/>
          </a:xfrm>
        </p:spPr>
        <p:txBody>
          <a:bodyPr/>
          <a:lstStyle/>
          <a:p>
            <a:r>
              <a:rPr lang="en-US" dirty="0">
                <a:latin typeface="+mj-lt"/>
                <a:ea typeface="Segoe UI" pitchFamily="34" charset="0"/>
                <a:cs typeface="Segoe UI" pitchFamily="34" charset="0"/>
              </a:rPr>
              <a:t>Parquet</a:t>
            </a:r>
          </a:p>
        </p:txBody>
      </p:sp>
      <p:sp>
        <p:nvSpPr>
          <p:cNvPr id="9" name="Text Placeholder 10">
            <a:extLst>
              <a:ext uri="{FF2B5EF4-FFF2-40B4-BE49-F238E27FC236}">
                <a16:creationId xmlns:a16="http://schemas.microsoft.com/office/drawing/2014/main" id="{0887DF03-A9E4-4D28-96FB-B204239D580E}"/>
              </a:ext>
            </a:extLst>
          </p:cNvPr>
          <p:cNvSpPr txBox="1">
            <a:spLocks/>
          </p:cNvSpPr>
          <p:nvPr/>
        </p:nvSpPr>
        <p:spPr>
          <a:xfrm>
            <a:off x="320278" y="907495"/>
            <a:ext cx="8678465" cy="618118"/>
          </a:xfrm>
          <a:prstGeom prst="rect">
            <a:avLst/>
          </a:prstGeom>
        </p:spPr>
        <p:txBody>
          <a:bodyPr wrap="square" lIns="0" tIns="0" rIns="0" bIns="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450"/>
              </a:spcBef>
            </a:pPr>
            <a:r>
              <a:rPr lang="en-US" sz="1800" spc="0" dirty="0">
                <a:solidFill>
                  <a:schemeClr val="tx2"/>
                </a:solidFill>
              </a:rPr>
              <a:t>What is semi-structured data?</a:t>
            </a:r>
          </a:p>
          <a:p>
            <a:pPr>
              <a:spcBef>
                <a:spcPts val="450"/>
              </a:spcBef>
            </a:pPr>
            <a:r>
              <a:rPr lang="en-US" sz="1800" spc="0" dirty="0">
                <a:solidFill>
                  <a:schemeClr val="tx1"/>
                </a:solidFill>
                <a:latin typeface="+mn-lt"/>
              </a:rPr>
              <a:t>Data structure is defined within the actual data by fields. Format/file types include:</a:t>
            </a:r>
          </a:p>
        </p:txBody>
      </p:sp>
    </p:spTree>
    <p:extLst>
      <p:ext uri="{BB962C8B-B14F-4D97-AF65-F5344CB8AC3E}">
        <p14:creationId xmlns:p14="http://schemas.microsoft.com/office/powerpoint/2010/main" val="14911036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D28D-0AD7-4159-BBB9-5B9E18FDD0E1}"/>
              </a:ext>
            </a:extLst>
          </p:cNvPr>
          <p:cNvSpPr>
            <a:spLocks noGrp="1"/>
          </p:cNvSpPr>
          <p:nvPr>
            <p:ph type="title"/>
          </p:nvPr>
        </p:nvSpPr>
        <p:spPr/>
        <p:txBody>
          <a:bodyPr/>
          <a:lstStyle/>
          <a:p>
            <a:r>
              <a:rPr lang="en-US" dirty="0"/>
              <a:t>What is unstructured data?</a:t>
            </a:r>
          </a:p>
        </p:txBody>
      </p:sp>
      <p:pic>
        <p:nvPicPr>
          <p:cNvPr id="14" name="Picture 13" descr="Icon of a wave connected by circles and lines at both end">
            <a:extLst>
              <a:ext uri="{FF2B5EF4-FFF2-40B4-BE49-F238E27FC236}">
                <a16:creationId xmlns:a16="http://schemas.microsoft.com/office/drawing/2014/main" id="{A9643C04-7EA3-4B5B-B638-B1A92D81E62D}"/>
              </a:ext>
            </a:extLst>
          </p:cNvPr>
          <p:cNvPicPr>
            <a:picLocks/>
          </p:cNvPicPr>
          <p:nvPr/>
        </p:nvPicPr>
        <p:blipFill>
          <a:blip r:embed="rId2"/>
          <a:stretch>
            <a:fillRect/>
          </a:stretch>
        </p:blipFill>
        <p:spPr>
          <a:xfrm>
            <a:off x="320279" y="883549"/>
            <a:ext cx="547736" cy="547736"/>
          </a:xfrm>
          <a:prstGeom prst="rect">
            <a:avLst/>
          </a:prstGeom>
        </p:spPr>
      </p:pic>
      <p:sp>
        <p:nvSpPr>
          <p:cNvPr id="13" name="Text Placeholder 3">
            <a:extLst>
              <a:ext uri="{FF2B5EF4-FFF2-40B4-BE49-F238E27FC236}">
                <a16:creationId xmlns:a16="http://schemas.microsoft.com/office/drawing/2014/main" id="{2531A3F8-3291-4FF1-BCBC-8736D11C8FA4}"/>
              </a:ext>
            </a:extLst>
          </p:cNvPr>
          <p:cNvSpPr txBox="1">
            <a:spLocks/>
          </p:cNvSpPr>
          <p:nvPr/>
        </p:nvSpPr>
        <p:spPr>
          <a:xfrm>
            <a:off x="1096259" y="821210"/>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Does not naturally contain fields:</a:t>
            </a:r>
          </a:p>
          <a:p>
            <a:pPr>
              <a:spcAft>
                <a:spcPts val="450"/>
              </a:spcAft>
            </a:pPr>
            <a:r>
              <a:rPr lang="en-US" sz="1350" i="1" spc="0" dirty="0">
                <a:solidFill>
                  <a:schemeClr val="tx1"/>
                </a:solidFill>
                <a:latin typeface="+mn-lt"/>
              </a:rPr>
              <a:t>Examples: video, audio, media streams, documents</a:t>
            </a:r>
          </a:p>
        </p:txBody>
      </p:sp>
      <p:cxnSp>
        <p:nvCxnSpPr>
          <p:cNvPr id="4" name="Straight Connector 3">
            <a:extLst>
              <a:ext uri="{FF2B5EF4-FFF2-40B4-BE49-F238E27FC236}">
                <a16:creationId xmlns:a16="http://schemas.microsoft.com/office/drawing/2014/main" id="{FBD2D749-E6DC-4C43-8521-2D45496BD5FB}"/>
              </a:ext>
              <a:ext uri="{C183D7F6-B498-43B3-948B-1728B52AA6E4}">
                <adec:decorative xmlns:adec="http://schemas.microsoft.com/office/drawing/2017/decorative" val="1"/>
              </a:ext>
            </a:extLst>
          </p:cNvPr>
          <p:cNvCxnSpPr>
            <a:cxnSpLocks/>
          </p:cNvCxnSpPr>
          <p:nvPr/>
        </p:nvCxnSpPr>
        <p:spPr>
          <a:xfrm>
            <a:off x="1096259" y="1666251"/>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Icon of two gears with a dollar sign at the centre of the bigger gear">
            <a:extLst>
              <a:ext uri="{FF2B5EF4-FFF2-40B4-BE49-F238E27FC236}">
                <a16:creationId xmlns:a16="http://schemas.microsoft.com/office/drawing/2014/main" id="{CF33DAE2-C216-41DA-8DF4-136DBD2A67C7}"/>
              </a:ext>
            </a:extLst>
          </p:cNvPr>
          <p:cNvPicPr>
            <a:picLocks/>
          </p:cNvPicPr>
          <p:nvPr/>
        </p:nvPicPr>
        <p:blipFill>
          <a:blip r:embed="rId3"/>
          <a:stretch>
            <a:fillRect/>
          </a:stretch>
        </p:blipFill>
        <p:spPr>
          <a:xfrm>
            <a:off x="320279" y="1838880"/>
            <a:ext cx="547736" cy="547736"/>
          </a:xfrm>
          <a:prstGeom prst="rect">
            <a:avLst/>
          </a:prstGeom>
        </p:spPr>
      </p:pic>
      <p:sp>
        <p:nvSpPr>
          <p:cNvPr id="6" name="Text Placeholder 4">
            <a:extLst>
              <a:ext uri="{FF2B5EF4-FFF2-40B4-BE49-F238E27FC236}">
                <a16:creationId xmlns:a16="http://schemas.microsoft.com/office/drawing/2014/main" id="{4C4B6CC6-CA8E-4597-AE0C-D1861798122A}"/>
              </a:ext>
            </a:extLst>
          </p:cNvPr>
          <p:cNvSpPr txBox="1">
            <a:spLocks/>
          </p:cNvSpPr>
          <p:nvPr/>
        </p:nvSpPr>
        <p:spPr>
          <a:xfrm>
            <a:off x="1096259" y="1838878"/>
            <a:ext cx="7736187" cy="547736"/>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Often used to extract data organization and categorize or identify “structures”</a:t>
            </a:r>
          </a:p>
        </p:txBody>
      </p:sp>
      <p:cxnSp>
        <p:nvCxnSpPr>
          <p:cNvPr id="7" name="Straight Connector 6">
            <a:extLst>
              <a:ext uri="{FF2B5EF4-FFF2-40B4-BE49-F238E27FC236}">
                <a16:creationId xmlns:a16="http://schemas.microsoft.com/office/drawing/2014/main" id="{71282E6E-D8E6-4278-BE99-C98731BC92AF}"/>
              </a:ext>
              <a:ext uri="{C183D7F6-B498-43B3-948B-1728B52AA6E4}">
                <adec:decorative xmlns:adec="http://schemas.microsoft.com/office/drawing/2017/decorative" val="1"/>
              </a:ext>
            </a:extLst>
          </p:cNvPr>
          <p:cNvCxnSpPr>
            <a:cxnSpLocks/>
          </p:cNvCxnSpPr>
          <p:nvPr/>
        </p:nvCxnSpPr>
        <p:spPr>
          <a:xfrm>
            <a:off x="1096301" y="2559242"/>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Icon of four servers">
            <a:extLst>
              <a:ext uri="{FF2B5EF4-FFF2-40B4-BE49-F238E27FC236}">
                <a16:creationId xmlns:a16="http://schemas.microsoft.com/office/drawing/2014/main" id="{878A2733-1A3E-4FE9-8F60-99081D1472FB}"/>
              </a:ext>
            </a:extLst>
          </p:cNvPr>
          <p:cNvPicPr>
            <a:picLocks noChangeAspect="1"/>
          </p:cNvPicPr>
          <p:nvPr/>
        </p:nvPicPr>
        <p:blipFill>
          <a:blip r:embed="rId4"/>
          <a:stretch>
            <a:fillRect/>
          </a:stretch>
        </p:blipFill>
        <p:spPr>
          <a:xfrm>
            <a:off x="320279" y="2731869"/>
            <a:ext cx="547736" cy="546779"/>
          </a:xfrm>
          <a:prstGeom prst="rect">
            <a:avLst/>
          </a:prstGeom>
        </p:spPr>
      </p:pic>
      <p:sp>
        <p:nvSpPr>
          <p:cNvPr id="9" name="Text Placeholder 5">
            <a:extLst>
              <a:ext uri="{FF2B5EF4-FFF2-40B4-BE49-F238E27FC236}">
                <a16:creationId xmlns:a16="http://schemas.microsoft.com/office/drawing/2014/main" id="{F5124EED-FB36-4D9C-B5A3-73064BB5DC8A}"/>
              </a:ext>
            </a:extLst>
          </p:cNvPr>
          <p:cNvSpPr txBox="1">
            <a:spLocks/>
          </p:cNvSpPr>
          <p:nvPr/>
        </p:nvSpPr>
        <p:spPr>
          <a:xfrm>
            <a:off x="1096259" y="2731869"/>
            <a:ext cx="7736187" cy="1294435"/>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Frequently used in combination with Machine Learning or Cognitive Services capabilities to “extract data” by using:</a:t>
            </a:r>
          </a:p>
          <a:p>
            <a:pPr>
              <a:spcBef>
                <a:spcPts val="450"/>
              </a:spcBef>
            </a:pPr>
            <a:r>
              <a:rPr lang="en-US" sz="1350" spc="0" dirty="0">
                <a:latin typeface="+mn-lt"/>
              </a:rPr>
              <a:t>Text Analytics</a:t>
            </a:r>
          </a:p>
          <a:p>
            <a:pPr>
              <a:spcBef>
                <a:spcPts val="450"/>
              </a:spcBef>
            </a:pPr>
            <a:r>
              <a:rPr lang="en-US" sz="1350" spc="0" dirty="0">
                <a:latin typeface="+mn-lt"/>
              </a:rPr>
              <a:t>Sentiment Analysis with Cognitive APIs</a:t>
            </a:r>
          </a:p>
          <a:p>
            <a:pPr>
              <a:spcBef>
                <a:spcPts val="450"/>
              </a:spcBef>
            </a:pPr>
            <a:r>
              <a:rPr lang="en-US" sz="1350" spc="0" dirty="0">
                <a:latin typeface="+mn-lt"/>
              </a:rPr>
              <a:t>Vision API</a:t>
            </a:r>
          </a:p>
        </p:txBody>
      </p:sp>
    </p:spTree>
    <p:extLst>
      <p:ext uri="{BB962C8B-B14F-4D97-AF65-F5344CB8AC3E}">
        <p14:creationId xmlns:p14="http://schemas.microsoft.com/office/powerpoint/2010/main" val="41206272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6967-EB92-4D84-B5FD-5F1CFB08D29E}"/>
              </a:ext>
            </a:extLst>
          </p:cNvPr>
          <p:cNvSpPr>
            <a:spLocks noGrp="1"/>
          </p:cNvSpPr>
          <p:nvPr>
            <p:ph type="title"/>
          </p:nvPr>
        </p:nvSpPr>
        <p:spPr/>
        <p:txBody>
          <a:bodyPr/>
          <a:lstStyle/>
          <a:p>
            <a:r>
              <a:rPr lang="en-US" dirty="0"/>
              <a:t>What is NoSQL?</a:t>
            </a:r>
          </a:p>
        </p:txBody>
      </p:sp>
      <p:sp>
        <p:nvSpPr>
          <p:cNvPr id="3" name="Text Placeholder 2">
            <a:extLst>
              <a:ext uri="{FF2B5EF4-FFF2-40B4-BE49-F238E27FC236}">
                <a16:creationId xmlns:a16="http://schemas.microsoft.com/office/drawing/2014/main" id="{021EAD27-AA1B-4E5E-B956-CCB07601C8DF}"/>
              </a:ext>
            </a:extLst>
          </p:cNvPr>
          <p:cNvSpPr>
            <a:spLocks noGrp="1"/>
          </p:cNvSpPr>
          <p:nvPr>
            <p:ph type="body" sz="quarter" idx="10"/>
          </p:nvPr>
        </p:nvSpPr>
        <p:spPr>
          <a:xfrm>
            <a:off x="321890" y="1755479"/>
            <a:ext cx="1780026" cy="1780026"/>
          </a:xfrm>
        </p:spPr>
        <p:txBody>
          <a:bodyPr/>
          <a:lstStyle/>
          <a:p>
            <a:pPr defTabSz="699354" fontAlgn="base">
              <a:lnSpc>
                <a:spcPct val="90000"/>
              </a:lnSpc>
              <a:spcBef>
                <a:spcPct val="0"/>
              </a:spcBef>
              <a:spcAft>
                <a:spcPct val="0"/>
              </a:spcAft>
            </a:pPr>
            <a:r>
              <a:rPr lang="en-US" dirty="0">
                <a:latin typeface="+mj-lt"/>
                <a:ea typeface="Segoe UI" pitchFamily="34" charset="0"/>
                <a:cs typeface="Segoe UI" pitchFamily="34" charset="0"/>
              </a:rPr>
              <a:t>Key-value stores</a:t>
            </a:r>
          </a:p>
        </p:txBody>
      </p:sp>
      <p:sp>
        <p:nvSpPr>
          <p:cNvPr id="4" name="Text Placeholder 3">
            <a:extLst>
              <a:ext uri="{FF2B5EF4-FFF2-40B4-BE49-F238E27FC236}">
                <a16:creationId xmlns:a16="http://schemas.microsoft.com/office/drawing/2014/main" id="{05AA0A90-135C-401D-B2EB-8629D67B76E5}"/>
              </a:ext>
            </a:extLst>
          </p:cNvPr>
          <p:cNvSpPr>
            <a:spLocks noGrp="1"/>
          </p:cNvSpPr>
          <p:nvPr>
            <p:ph type="body" sz="quarter" idx="11"/>
          </p:nvPr>
        </p:nvSpPr>
        <p:spPr>
          <a:xfrm>
            <a:off x="2558594" y="1755479"/>
            <a:ext cx="1780026" cy="1780026"/>
          </a:xfrm>
        </p:spPr>
        <p:txBody>
          <a:bodyPr/>
          <a:lstStyle/>
          <a:p>
            <a:pPr defTabSz="699354" fontAlgn="base">
              <a:lnSpc>
                <a:spcPct val="90000"/>
              </a:lnSpc>
              <a:spcBef>
                <a:spcPct val="0"/>
              </a:spcBef>
              <a:spcAft>
                <a:spcPct val="0"/>
              </a:spcAft>
            </a:pPr>
            <a:r>
              <a:rPr lang="en-US" dirty="0">
                <a:latin typeface="+mj-lt"/>
                <a:ea typeface="Segoe UI" pitchFamily="34" charset="0"/>
                <a:cs typeface="Segoe UI" pitchFamily="34" charset="0"/>
              </a:rPr>
              <a:t>Document based</a:t>
            </a:r>
          </a:p>
        </p:txBody>
      </p:sp>
      <p:sp>
        <p:nvSpPr>
          <p:cNvPr id="5" name="Text Placeholder 4">
            <a:extLst>
              <a:ext uri="{FF2B5EF4-FFF2-40B4-BE49-F238E27FC236}">
                <a16:creationId xmlns:a16="http://schemas.microsoft.com/office/drawing/2014/main" id="{D375D5AB-99F3-467D-864D-2434EEF3B6EB}"/>
              </a:ext>
            </a:extLst>
          </p:cNvPr>
          <p:cNvSpPr>
            <a:spLocks noGrp="1"/>
          </p:cNvSpPr>
          <p:nvPr>
            <p:ph type="body" sz="quarter" idx="12"/>
          </p:nvPr>
        </p:nvSpPr>
        <p:spPr>
          <a:xfrm>
            <a:off x="4795297" y="1755479"/>
            <a:ext cx="1780026" cy="1780026"/>
          </a:xfrm>
        </p:spPr>
        <p:txBody>
          <a:bodyPr/>
          <a:lstStyle/>
          <a:p>
            <a:pPr defTabSz="699354" fontAlgn="base">
              <a:lnSpc>
                <a:spcPct val="90000"/>
              </a:lnSpc>
              <a:spcBef>
                <a:spcPct val="0"/>
              </a:spcBef>
              <a:spcAft>
                <a:spcPct val="0"/>
              </a:spcAft>
            </a:pPr>
            <a:r>
              <a:rPr lang="en-US" dirty="0">
                <a:latin typeface="+mj-lt"/>
                <a:ea typeface="Segoe UI" pitchFamily="34" charset="0"/>
                <a:cs typeface="Segoe UI" pitchFamily="34" charset="0"/>
              </a:rPr>
              <a:t>Column family databases</a:t>
            </a:r>
          </a:p>
        </p:txBody>
      </p:sp>
      <p:sp>
        <p:nvSpPr>
          <p:cNvPr id="6" name="Text Placeholder 5">
            <a:extLst>
              <a:ext uri="{FF2B5EF4-FFF2-40B4-BE49-F238E27FC236}">
                <a16:creationId xmlns:a16="http://schemas.microsoft.com/office/drawing/2014/main" id="{588AECB1-7C1D-4CD5-93DC-3F280B99F385}"/>
              </a:ext>
            </a:extLst>
          </p:cNvPr>
          <p:cNvSpPr>
            <a:spLocks noGrp="1"/>
          </p:cNvSpPr>
          <p:nvPr>
            <p:ph type="body" sz="quarter" idx="13"/>
          </p:nvPr>
        </p:nvSpPr>
        <p:spPr>
          <a:xfrm>
            <a:off x="7031999" y="1755479"/>
            <a:ext cx="1780026" cy="1780026"/>
          </a:xfrm>
        </p:spPr>
        <p:txBody>
          <a:bodyPr/>
          <a:lstStyle/>
          <a:p>
            <a:pPr defTabSz="699354" fontAlgn="base">
              <a:lnSpc>
                <a:spcPct val="90000"/>
              </a:lnSpc>
              <a:spcBef>
                <a:spcPct val="0"/>
              </a:spcBef>
              <a:spcAft>
                <a:spcPct val="0"/>
              </a:spcAft>
            </a:pPr>
            <a:r>
              <a:rPr lang="en-US" dirty="0">
                <a:latin typeface="+mj-lt"/>
                <a:ea typeface="Segoe UI" pitchFamily="34" charset="0"/>
                <a:cs typeface="Segoe UI" pitchFamily="34" charset="0"/>
              </a:rPr>
              <a:t>Graph Databases</a:t>
            </a:r>
          </a:p>
        </p:txBody>
      </p:sp>
      <p:sp>
        <p:nvSpPr>
          <p:cNvPr id="9" name="Text Placeholder 10">
            <a:extLst>
              <a:ext uri="{FF2B5EF4-FFF2-40B4-BE49-F238E27FC236}">
                <a16:creationId xmlns:a16="http://schemas.microsoft.com/office/drawing/2014/main" id="{0887DF03-A9E4-4D28-96FB-B204239D580E}"/>
              </a:ext>
            </a:extLst>
          </p:cNvPr>
          <p:cNvSpPr txBox="1">
            <a:spLocks/>
          </p:cNvSpPr>
          <p:nvPr/>
        </p:nvSpPr>
        <p:spPr>
          <a:xfrm>
            <a:off x="320278" y="819006"/>
            <a:ext cx="8509397" cy="276999"/>
          </a:xfrm>
          <a:prstGeom prst="rect">
            <a:avLst/>
          </a:prstGeom>
        </p:spPr>
        <p:txBody>
          <a:bodyPr wrap="square" lIns="0" tIns="0" rIns="0" bIns="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450"/>
              </a:spcAft>
            </a:pPr>
            <a:r>
              <a:rPr lang="en-US" sz="1800" dirty="0"/>
              <a:t>Loose term, to describe non-relational</a:t>
            </a:r>
            <a:endParaRPr lang="en-US" sz="1800" spc="0" dirty="0">
              <a:solidFill>
                <a:schemeClr val="tx1"/>
              </a:solidFill>
              <a:latin typeface="+mn-lt"/>
            </a:endParaRPr>
          </a:p>
        </p:txBody>
      </p:sp>
    </p:spTree>
    <p:extLst>
      <p:ext uri="{BB962C8B-B14F-4D97-AF65-F5344CB8AC3E}">
        <p14:creationId xmlns:p14="http://schemas.microsoft.com/office/powerpoint/2010/main" val="73840710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D28D-0AD7-4159-BBB9-5B9E18FDD0E1}"/>
              </a:ext>
            </a:extLst>
          </p:cNvPr>
          <p:cNvSpPr>
            <a:spLocks noGrp="1"/>
          </p:cNvSpPr>
          <p:nvPr>
            <p:ph type="title"/>
          </p:nvPr>
        </p:nvSpPr>
        <p:spPr/>
        <p:txBody>
          <a:bodyPr/>
          <a:lstStyle/>
          <a:p>
            <a:r>
              <a:rPr lang="en-US" dirty="0"/>
              <a:t>What is a graph database?</a:t>
            </a:r>
          </a:p>
        </p:txBody>
      </p:sp>
      <p:pic>
        <p:nvPicPr>
          <p:cNvPr id="3" name="Picture 2" descr="Icon of a square with two smaller squares inside it">
            <a:extLst>
              <a:ext uri="{FF2B5EF4-FFF2-40B4-BE49-F238E27FC236}">
                <a16:creationId xmlns:a16="http://schemas.microsoft.com/office/drawing/2014/main" id="{857E486C-60F4-47B1-9814-7C2A7356CE5F}"/>
              </a:ext>
            </a:extLst>
          </p:cNvPr>
          <p:cNvPicPr>
            <a:picLocks noChangeAspect="1"/>
          </p:cNvPicPr>
          <p:nvPr/>
        </p:nvPicPr>
        <p:blipFill>
          <a:blip r:embed="rId3"/>
          <a:stretch>
            <a:fillRect/>
          </a:stretch>
        </p:blipFill>
        <p:spPr>
          <a:xfrm>
            <a:off x="320279" y="883549"/>
            <a:ext cx="547736" cy="544928"/>
          </a:xfrm>
          <a:prstGeom prst="rect">
            <a:avLst/>
          </a:prstGeom>
        </p:spPr>
      </p:pic>
      <p:sp>
        <p:nvSpPr>
          <p:cNvPr id="13" name="Text Placeholder 3">
            <a:extLst>
              <a:ext uri="{FF2B5EF4-FFF2-40B4-BE49-F238E27FC236}">
                <a16:creationId xmlns:a16="http://schemas.microsoft.com/office/drawing/2014/main" id="{2531A3F8-3291-4FF1-BCBC-8736D11C8FA4}"/>
              </a:ext>
            </a:extLst>
          </p:cNvPr>
          <p:cNvSpPr txBox="1">
            <a:spLocks/>
          </p:cNvSpPr>
          <p:nvPr/>
        </p:nvSpPr>
        <p:spPr>
          <a:xfrm>
            <a:off x="1096259" y="821210"/>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450"/>
              </a:spcAft>
            </a:pPr>
            <a:r>
              <a:rPr lang="en-US" sz="1500" dirty="0">
                <a:latin typeface="+mn-lt"/>
              </a:rPr>
              <a:t>Stores entities centric around relationships</a:t>
            </a:r>
          </a:p>
        </p:txBody>
      </p:sp>
      <p:cxnSp>
        <p:nvCxnSpPr>
          <p:cNvPr id="4" name="Straight Connector 3">
            <a:extLst>
              <a:ext uri="{FF2B5EF4-FFF2-40B4-BE49-F238E27FC236}">
                <a16:creationId xmlns:a16="http://schemas.microsoft.com/office/drawing/2014/main" id="{FBD2D749-E6DC-4C43-8521-2D45496BD5FB}"/>
              </a:ext>
              <a:ext uri="{C183D7F6-B498-43B3-948B-1728B52AA6E4}">
                <adec:decorative xmlns:adec="http://schemas.microsoft.com/office/drawing/2017/decorative" val="1"/>
              </a:ext>
            </a:extLst>
          </p:cNvPr>
          <p:cNvCxnSpPr>
            <a:cxnSpLocks/>
          </p:cNvCxnSpPr>
          <p:nvPr/>
        </p:nvCxnSpPr>
        <p:spPr>
          <a:xfrm>
            <a:off x="1096259" y="1635082"/>
            <a:ext cx="359548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descr="Icon of small circles connected by lines forming a big circle">
            <a:extLst>
              <a:ext uri="{FF2B5EF4-FFF2-40B4-BE49-F238E27FC236}">
                <a16:creationId xmlns:a16="http://schemas.microsoft.com/office/drawing/2014/main" id="{29F32039-3BB4-4FCF-9CDC-D21FBF48EEA9}"/>
              </a:ext>
            </a:extLst>
          </p:cNvPr>
          <p:cNvPicPr>
            <a:picLocks noChangeAspect="1"/>
          </p:cNvPicPr>
          <p:nvPr/>
        </p:nvPicPr>
        <p:blipFill>
          <a:blip r:embed="rId4"/>
          <a:stretch>
            <a:fillRect/>
          </a:stretch>
        </p:blipFill>
        <p:spPr>
          <a:xfrm>
            <a:off x="320279" y="1838880"/>
            <a:ext cx="547736" cy="547736"/>
          </a:xfrm>
          <a:prstGeom prst="rect">
            <a:avLst/>
          </a:prstGeom>
        </p:spPr>
      </p:pic>
      <p:sp>
        <p:nvSpPr>
          <p:cNvPr id="6" name="Text Placeholder 4">
            <a:extLst>
              <a:ext uri="{FF2B5EF4-FFF2-40B4-BE49-F238E27FC236}">
                <a16:creationId xmlns:a16="http://schemas.microsoft.com/office/drawing/2014/main" id="{4C4B6CC6-CA8E-4597-AE0C-D1861798122A}"/>
              </a:ext>
            </a:extLst>
          </p:cNvPr>
          <p:cNvSpPr txBox="1">
            <a:spLocks/>
          </p:cNvSpPr>
          <p:nvPr/>
        </p:nvSpPr>
        <p:spPr>
          <a:xfrm>
            <a:off x="1096259" y="1776540"/>
            <a:ext cx="3769656" cy="1119055"/>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450"/>
              </a:spcAft>
            </a:pPr>
            <a:r>
              <a:rPr lang="en-US" sz="1500" dirty="0">
                <a:latin typeface="+mn-lt"/>
              </a:rPr>
              <a:t>Enables applications to perform queries traversing a network of nodes and edges</a:t>
            </a:r>
          </a:p>
        </p:txBody>
      </p:sp>
      <p:pic>
        <p:nvPicPr>
          <p:cNvPr id="7" name="Picture 6" descr="graph database schema">
            <a:extLst>
              <a:ext uri="{FF2B5EF4-FFF2-40B4-BE49-F238E27FC236}">
                <a16:creationId xmlns:a16="http://schemas.microsoft.com/office/drawing/2014/main" id="{97A65633-BCEB-4C58-8BCA-BA44D0CC70CD}"/>
              </a:ext>
            </a:extLst>
          </p:cNvPr>
          <p:cNvPicPr>
            <a:picLocks noChangeAspect="1"/>
          </p:cNvPicPr>
          <p:nvPr/>
        </p:nvPicPr>
        <p:blipFill>
          <a:blip r:embed="rId5"/>
          <a:stretch>
            <a:fillRect/>
          </a:stretch>
        </p:blipFill>
        <p:spPr>
          <a:xfrm>
            <a:off x="5276327" y="1205834"/>
            <a:ext cx="3543607" cy="2486240"/>
          </a:xfrm>
          <a:prstGeom prst="rect">
            <a:avLst/>
          </a:prstGeom>
        </p:spPr>
      </p:pic>
    </p:spTree>
    <p:extLst>
      <p:ext uri="{BB962C8B-B14F-4D97-AF65-F5344CB8AC3E}">
        <p14:creationId xmlns:p14="http://schemas.microsoft.com/office/powerpoint/2010/main" val="21985007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F538-F74C-451D-9B9D-806A2D7B68C8}"/>
              </a:ext>
            </a:extLst>
          </p:cNvPr>
          <p:cNvSpPr>
            <a:spLocks noGrp="1"/>
          </p:cNvSpPr>
          <p:nvPr>
            <p:ph type="title"/>
          </p:nvPr>
        </p:nvSpPr>
        <p:spPr/>
        <p:txBody>
          <a:bodyPr/>
          <a:lstStyle/>
          <a:p>
            <a:r>
              <a:rPr lang="en-US" dirty="0"/>
              <a:t>What applications require a graph database?</a:t>
            </a:r>
          </a:p>
        </p:txBody>
      </p:sp>
      <p:sp>
        <p:nvSpPr>
          <p:cNvPr id="3" name="Text Placeholder 2">
            <a:extLst>
              <a:ext uri="{FF2B5EF4-FFF2-40B4-BE49-F238E27FC236}">
                <a16:creationId xmlns:a16="http://schemas.microsoft.com/office/drawing/2014/main" id="{0EB2EB6E-3C6A-46BD-B90B-D75317E2844A}"/>
              </a:ext>
            </a:extLst>
          </p:cNvPr>
          <p:cNvSpPr txBox="1">
            <a:spLocks/>
          </p:cNvSpPr>
          <p:nvPr/>
        </p:nvSpPr>
        <p:spPr>
          <a:xfrm>
            <a:off x="320278" y="884143"/>
            <a:ext cx="4445795" cy="3259232"/>
          </a:xfrm>
          <a:prstGeom prst="rect">
            <a:avLst/>
          </a:prstGeom>
          <a:solidFill>
            <a:schemeClr val="bg1">
              <a:lumMod val="95000"/>
            </a:schemeClr>
          </a:solidFill>
          <a:ln w="19050">
            <a:solidFill>
              <a:schemeClr val="bg1">
                <a:lumMod val="95000"/>
              </a:schemeClr>
            </a:solidFill>
          </a:ln>
        </p:spPr>
        <p:txBody>
          <a:bodyPr lIns="102870" tIns="68580" rIns="102870" bIns="6858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spc="0" dirty="0">
                <a:solidFill>
                  <a:schemeClr val="tx1"/>
                </a:solidFill>
              </a:rPr>
              <a:t>Business requirements:</a:t>
            </a:r>
          </a:p>
          <a:p>
            <a:pPr marL="257175" indent="-257175">
              <a:spcBef>
                <a:spcPts val="450"/>
              </a:spcBef>
              <a:spcAft>
                <a:spcPts val="450"/>
              </a:spcAft>
              <a:buFont typeface="Arial" panose="020B0604020202020204" pitchFamily="34" charset="0"/>
              <a:buChar char="•"/>
            </a:pPr>
            <a:r>
              <a:rPr lang="en-US" sz="1500" spc="0" dirty="0">
                <a:solidFill>
                  <a:schemeClr val="tx1"/>
                </a:solidFill>
                <a:latin typeface="+mn-lt"/>
              </a:rPr>
              <a:t>OLTP apps with highly </a:t>
            </a:r>
            <a:r>
              <a:rPr lang="en-US" sz="1500" spc="0" dirty="0">
                <a:solidFill>
                  <a:schemeClr val="tx2"/>
                </a:solidFill>
              </a:rPr>
              <a:t>correlated data</a:t>
            </a:r>
          </a:p>
          <a:p>
            <a:pPr marL="257175" indent="-257175">
              <a:spcBef>
                <a:spcPts val="450"/>
              </a:spcBef>
              <a:spcAft>
                <a:spcPts val="450"/>
              </a:spcAft>
              <a:buFont typeface="Arial" panose="020B0604020202020204" pitchFamily="34" charset="0"/>
              <a:buChar char="•"/>
            </a:pPr>
            <a:r>
              <a:rPr lang="en-US" sz="1500" spc="0" dirty="0">
                <a:solidFill>
                  <a:schemeClr val="tx1"/>
                </a:solidFill>
                <a:latin typeface="+mn-lt"/>
              </a:rPr>
              <a:t>Easy </a:t>
            </a:r>
            <a:r>
              <a:rPr lang="en-US" sz="1500" spc="0" dirty="0">
                <a:solidFill>
                  <a:schemeClr val="tx2"/>
                </a:solidFill>
              </a:rPr>
              <a:t>updates</a:t>
            </a:r>
            <a:r>
              <a:rPr lang="en-US" sz="1500" spc="0" dirty="0">
                <a:solidFill>
                  <a:schemeClr val="tx1"/>
                </a:solidFill>
                <a:latin typeface="+mn-lt"/>
              </a:rPr>
              <a:t> to single or many objects</a:t>
            </a:r>
          </a:p>
          <a:p>
            <a:pPr marL="257175" indent="-257175">
              <a:spcBef>
                <a:spcPts val="450"/>
              </a:spcBef>
              <a:spcAft>
                <a:spcPts val="450"/>
              </a:spcAft>
              <a:buFont typeface="Arial" panose="020B0604020202020204" pitchFamily="34" charset="0"/>
              <a:buChar char="•"/>
            </a:pPr>
            <a:r>
              <a:rPr lang="en-US" sz="1500" spc="0" dirty="0">
                <a:solidFill>
                  <a:schemeClr val="tx1"/>
                </a:solidFill>
                <a:latin typeface="+mn-lt"/>
              </a:rPr>
              <a:t>Flexible data </a:t>
            </a:r>
            <a:r>
              <a:rPr lang="en-US" sz="1500" spc="0" dirty="0">
                <a:solidFill>
                  <a:schemeClr val="tx2"/>
                </a:solidFill>
              </a:rPr>
              <a:t>modelling</a:t>
            </a:r>
          </a:p>
          <a:p>
            <a:pPr marL="257175" indent="-257175">
              <a:spcBef>
                <a:spcPts val="450"/>
              </a:spcBef>
              <a:spcAft>
                <a:spcPts val="450"/>
              </a:spcAft>
              <a:buFont typeface="Arial" panose="020B0604020202020204" pitchFamily="34" charset="0"/>
              <a:buChar char="•"/>
            </a:pPr>
            <a:r>
              <a:rPr lang="en-US" sz="1500" spc="0" dirty="0">
                <a:solidFill>
                  <a:schemeClr val="tx1"/>
                </a:solidFill>
                <a:latin typeface="+mn-lt"/>
              </a:rPr>
              <a:t>Data requirements that </a:t>
            </a:r>
            <a:r>
              <a:rPr lang="en-US" sz="1500" spc="0" dirty="0">
                <a:solidFill>
                  <a:schemeClr val="tx2"/>
                </a:solidFill>
              </a:rPr>
              <a:t>evolve</a:t>
            </a:r>
          </a:p>
          <a:p>
            <a:pPr marL="257175" indent="-257175">
              <a:spcBef>
                <a:spcPts val="450"/>
              </a:spcBef>
              <a:spcAft>
                <a:spcPts val="450"/>
              </a:spcAft>
              <a:buFont typeface="Arial" panose="020B0604020202020204" pitchFamily="34" charset="0"/>
              <a:buChar char="•"/>
            </a:pPr>
            <a:r>
              <a:rPr lang="en-US" sz="1500" spc="0" dirty="0">
                <a:solidFill>
                  <a:schemeClr val="tx2"/>
                </a:solidFill>
              </a:rPr>
              <a:t>Hierarchical</a:t>
            </a:r>
            <a:r>
              <a:rPr lang="en-US" sz="1500" spc="0" dirty="0">
                <a:solidFill>
                  <a:schemeClr val="tx1"/>
                </a:solidFill>
                <a:latin typeface="+mn-lt"/>
              </a:rPr>
              <a:t> data structures</a:t>
            </a:r>
          </a:p>
        </p:txBody>
      </p:sp>
      <p:pic>
        <p:nvPicPr>
          <p:cNvPr id="23" name="Picture 22" descr="Diagram which shows a circle of three levels each representing entity. A line starts from the bottom most circle which jumps to the second level and then finally to the top most level which has a crow on its top">
            <a:extLst>
              <a:ext uri="{FF2B5EF4-FFF2-40B4-BE49-F238E27FC236}">
                <a16:creationId xmlns:a16="http://schemas.microsoft.com/office/drawing/2014/main" id="{9AC204C2-7D33-4623-AC7A-086F1D955478}"/>
              </a:ext>
            </a:extLst>
          </p:cNvPr>
          <p:cNvPicPr>
            <a:picLocks noChangeAspect="1"/>
          </p:cNvPicPr>
          <p:nvPr/>
        </p:nvPicPr>
        <p:blipFill>
          <a:blip r:embed="rId3"/>
          <a:stretch>
            <a:fillRect/>
          </a:stretch>
        </p:blipFill>
        <p:spPr>
          <a:xfrm>
            <a:off x="4865915" y="884143"/>
            <a:ext cx="3979926" cy="3274695"/>
          </a:xfrm>
          <a:prstGeom prst="rect">
            <a:avLst/>
          </a:prstGeom>
        </p:spPr>
      </p:pic>
    </p:spTree>
    <p:extLst>
      <p:ext uri="{BB962C8B-B14F-4D97-AF65-F5344CB8AC3E}">
        <p14:creationId xmlns:p14="http://schemas.microsoft.com/office/powerpoint/2010/main" val="23880988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87DE-55B1-4D77-AD4E-58C3345957F6}"/>
              </a:ext>
            </a:extLst>
          </p:cNvPr>
          <p:cNvSpPr>
            <a:spLocks noGrp="1"/>
          </p:cNvSpPr>
          <p:nvPr>
            <p:ph type="title"/>
          </p:nvPr>
        </p:nvSpPr>
        <p:spPr/>
        <p:txBody>
          <a:bodyPr/>
          <a:lstStyle/>
          <a:p>
            <a:r>
              <a:rPr lang="en-US" dirty="0"/>
              <a:t>Explore Azure Table storage</a:t>
            </a:r>
          </a:p>
        </p:txBody>
      </p:sp>
      <p:grpSp>
        <p:nvGrpSpPr>
          <p:cNvPr id="7" name="Group 6" descr="Graphic depiction of Key (Customer ID)and Value (Customer Data)">
            <a:extLst>
              <a:ext uri="{FF2B5EF4-FFF2-40B4-BE49-F238E27FC236}">
                <a16:creationId xmlns:a16="http://schemas.microsoft.com/office/drawing/2014/main" id="{7CBE27D4-E976-4175-9442-0A354517518A}"/>
              </a:ext>
            </a:extLst>
          </p:cNvPr>
          <p:cNvGrpSpPr/>
          <p:nvPr/>
        </p:nvGrpSpPr>
        <p:grpSpPr>
          <a:xfrm>
            <a:off x="319697" y="1116179"/>
            <a:ext cx="8510322" cy="3027197"/>
            <a:chOff x="434809" y="1517584"/>
            <a:chExt cx="11574629" cy="4573980"/>
          </a:xfrm>
        </p:grpSpPr>
        <p:sp>
          <p:nvSpPr>
            <p:cNvPr id="26" name="TextBox 25">
              <a:extLst>
                <a:ext uri="{FF2B5EF4-FFF2-40B4-BE49-F238E27FC236}">
                  <a16:creationId xmlns:a16="http://schemas.microsoft.com/office/drawing/2014/main" id="{461EA04F-4A0C-48AD-83C9-6BC43397FEF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27" name="Rectangle 26">
              <a:extLst>
                <a:ext uri="{FF2B5EF4-FFF2-40B4-BE49-F238E27FC236}">
                  <a16:creationId xmlns:a16="http://schemas.microsoft.com/office/drawing/2014/main" id="{AF2E3F33-1772-4208-8198-DC5C08E86EE4}"/>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42" name="Rectangle 41">
              <a:extLst>
                <a:ext uri="{FF2B5EF4-FFF2-40B4-BE49-F238E27FC236}">
                  <a16:creationId xmlns:a16="http://schemas.microsoft.com/office/drawing/2014/main" id="{9BC789C4-1AE3-46A7-9F8C-D4C7CE832CB2}"/>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52" name="Rectangle 51">
              <a:extLst>
                <a:ext uri="{FF2B5EF4-FFF2-40B4-BE49-F238E27FC236}">
                  <a16:creationId xmlns:a16="http://schemas.microsoft.com/office/drawing/2014/main" id="{74CBD109-D009-4756-BDD7-2B2CDF1F18AF}"/>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28" name="TextBox 27">
              <a:extLst>
                <a:ext uri="{FF2B5EF4-FFF2-40B4-BE49-F238E27FC236}">
                  <a16:creationId xmlns:a16="http://schemas.microsoft.com/office/drawing/2014/main" id="{0543205C-D36E-451C-AB4E-5A0B4DF45C31}"/>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30" name="Rectangle 29">
              <a:extLst>
                <a:ext uri="{FF2B5EF4-FFF2-40B4-BE49-F238E27FC236}">
                  <a16:creationId xmlns:a16="http://schemas.microsoft.com/office/drawing/2014/main" id="{01CD82C4-D3E9-4773-9AAA-6E6F6B54647C}"/>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32" name="Rectangle 31">
              <a:extLst>
                <a:ext uri="{FF2B5EF4-FFF2-40B4-BE49-F238E27FC236}">
                  <a16:creationId xmlns:a16="http://schemas.microsoft.com/office/drawing/2014/main" id="{C893E420-BFC7-408D-BF10-4218A5A5C158}"/>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34" name="Rectangle 33">
              <a:extLst>
                <a:ext uri="{FF2B5EF4-FFF2-40B4-BE49-F238E27FC236}">
                  <a16:creationId xmlns:a16="http://schemas.microsoft.com/office/drawing/2014/main" id="{A1CD9632-E328-4495-B3CD-2F72F22181E3}"/>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36" name="Rectangle 35">
              <a:extLst>
                <a:ext uri="{FF2B5EF4-FFF2-40B4-BE49-F238E27FC236}">
                  <a16:creationId xmlns:a16="http://schemas.microsoft.com/office/drawing/2014/main" id="{44039459-308C-4CC1-876D-6A3FF4C82845}"/>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38" name="Rectangle 37">
              <a:extLst>
                <a:ext uri="{FF2B5EF4-FFF2-40B4-BE49-F238E27FC236}">
                  <a16:creationId xmlns:a16="http://schemas.microsoft.com/office/drawing/2014/main" id="{F92892B0-D05B-4312-BB6E-C1729451C3BF}"/>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40" name="Rectangle 39">
              <a:extLst>
                <a:ext uri="{FF2B5EF4-FFF2-40B4-BE49-F238E27FC236}">
                  <a16:creationId xmlns:a16="http://schemas.microsoft.com/office/drawing/2014/main" id="{D853DA30-E2CC-4C66-BDF4-1D18C477EF97}"/>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44" name="Rectangle 43">
              <a:extLst>
                <a:ext uri="{FF2B5EF4-FFF2-40B4-BE49-F238E27FC236}">
                  <a16:creationId xmlns:a16="http://schemas.microsoft.com/office/drawing/2014/main" id="{E2E0874D-3D2B-4ADE-836B-7D4E12504BC4}"/>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46" name="Rectangle 45">
              <a:extLst>
                <a:ext uri="{FF2B5EF4-FFF2-40B4-BE49-F238E27FC236}">
                  <a16:creationId xmlns:a16="http://schemas.microsoft.com/office/drawing/2014/main" id="{B4BFAD35-78DE-48A2-ADAD-58E60E1232ED}"/>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48" name="Rectangle 47">
              <a:extLst>
                <a:ext uri="{FF2B5EF4-FFF2-40B4-BE49-F238E27FC236}">
                  <a16:creationId xmlns:a16="http://schemas.microsoft.com/office/drawing/2014/main" id="{038A3DE9-CB16-4F2A-9A1E-3B6E3CC7D3F3}"/>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50" name="Rectangle 49">
              <a:extLst>
                <a:ext uri="{FF2B5EF4-FFF2-40B4-BE49-F238E27FC236}">
                  <a16:creationId xmlns:a16="http://schemas.microsoft.com/office/drawing/2014/main" id="{859D0E64-8EAA-4B0A-95DD-AF42C86A0CCC}"/>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54" name="Rectangle 53">
              <a:extLst>
                <a:ext uri="{FF2B5EF4-FFF2-40B4-BE49-F238E27FC236}">
                  <a16:creationId xmlns:a16="http://schemas.microsoft.com/office/drawing/2014/main" id="{5B0688E3-BE79-438C-B366-0712EBD461C2}"/>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56" name="Rectangle 55">
              <a:extLst>
                <a:ext uri="{FF2B5EF4-FFF2-40B4-BE49-F238E27FC236}">
                  <a16:creationId xmlns:a16="http://schemas.microsoft.com/office/drawing/2014/main" id="{8C9CEAB4-007E-41CD-8D6A-3DA5605B8837}"/>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58" name="Rectangle 57">
              <a:extLst>
                <a:ext uri="{FF2B5EF4-FFF2-40B4-BE49-F238E27FC236}">
                  <a16:creationId xmlns:a16="http://schemas.microsoft.com/office/drawing/2014/main" id="{7941BC20-CCBF-4656-8651-BF576B0246ED}"/>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60" name="Rectangle 59">
              <a:extLst>
                <a:ext uri="{FF2B5EF4-FFF2-40B4-BE49-F238E27FC236}">
                  <a16:creationId xmlns:a16="http://schemas.microsoft.com/office/drawing/2014/main" id="{19A7BA77-5AEE-4541-9E5B-A3ED7F6356E2}"/>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62" name="Rectangle 61">
              <a:extLst>
                <a:ext uri="{FF2B5EF4-FFF2-40B4-BE49-F238E27FC236}">
                  <a16:creationId xmlns:a16="http://schemas.microsoft.com/office/drawing/2014/main" id="{4723394E-561B-4AC1-9AAE-E795A784EBEC}"/>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64" name="Rectangle 63">
              <a:extLst>
                <a:ext uri="{FF2B5EF4-FFF2-40B4-BE49-F238E27FC236}">
                  <a16:creationId xmlns:a16="http://schemas.microsoft.com/office/drawing/2014/main" id="{CCE5CC68-CBB5-40BD-9537-96D36A779E2B}"/>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22727436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Core Data Concepts</a:t>
            </a:r>
          </a:p>
          <a:p>
            <a:r>
              <a:rPr lang="en-US" dirty="0"/>
              <a:t>Non-Relational Data</a:t>
            </a:r>
          </a:p>
          <a:p>
            <a:r>
              <a:rPr lang="en-US" dirty="0"/>
              <a:t>Relational Data (start)</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87DE-55B1-4D77-AD4E-58C3345957F6}"/>
              </a:ext>
            </a:extLst>
          </p:cNvPr>
          <p:cNvSpPr>
            <a:spLocks noGrp="1"/>
          </p:cNvSpPr>
          <p:nvPr>
            <p:ph type="title"/>
          </p:nvPr>
        </p:nvSpPr>
        <p:spPr/>
        <p:txBody>
          <a:bodyPr/>
          <a:lstStyle/>
          <a:p>
            <a:r>
              <a:rPr lang="en-US" dirty="0"/>
              <a:t>Explore Azure Blob storage</a:t>
            </a:r>
          </a:p>
        </p:txBody>
      </p:sp>
      <p:sp>
        <p:nvSpPr>
          <p:cNvPr id="23" name="TextBox 22">
            <a:extLst>
              <a:ext uri="{FF2B5EF4-FFF2-40B4-BE49-F238E27FC236}">
                <a16:creationId xmlns:a16="http://schemas.microsoft.com/office/drawing/2014/main" id="{97CEE266-5CE1-462D-9C44-4255696C428C}"/>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25" name="TextBox 24">
            <a:extLst>
              <a:ext uri="{FF2B5EF4-FFF2-40B4-BE49-F238E27FC236}">
                <a16:creationId xmlns:a16="http://schemas.microsoft.com/office/drawing/2014/main" id="{D75CBD99-A204-4A28-A137-4036F445EF70}"/>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27" name="TextBox 26">
            <a:extLst>
              <a:ext uri="{FF2B5EF4-FFF2-40B4-BE49-F238E27FC236}">
                <a16:creationId xmlns:a16="http://schemas.microsoft.com/office/drawing/2014/main" id="{45168612-6C25-4E32-A497-89D8204356C4}"/>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29" name="TextBox 28">
            <a:extLst>
              <a:ext uri="{FF2B5EF4-FFF2-40B4-BE49-F238E27FC236}">
                <a16:creationId xmlns:a16="http://schemas.microsoft.com/office/drawing/2014/main" id="{35269C8D-B307-4434-9DAF-8E976DADB4CD}"/>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31" name="TextBox 30">
            <a:extLst>
              <a:ext uri="{FF2B5EF4-FFF2-40B4-BE49-F238E27FC236}">
                <a16:creationId xmlns:a16="http://schemas.microsoft.com/office/drawing/2014/main" id="{084657A5-296D-4BCA-B9EB-131CD1DF5F53}"/>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33" name="TextBox 32">
            <a:extLst>
              <a:ext uri="{FF2B5EF4-FFF2-40B4-BE49-F238E27FC236}">
                <a16:creationId xmlns:a16="http://schemas.microsoft.com/office/drawing/2014/main" id="{1CEB8269-9C8A-420B-980E-81899DB6E1DC}"/>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spTree>
    <p:extLst>
      <p:ext uri="{BB962C8B-B14F-4D97-AF65-F5344CB8AC3E}">
        <p14:creationId xmlns:p14="http://schemas.microsoft.com/office/powerpoint/2010/main" val="326229573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87DE-55B1-4D77-AD4E-58C3345957F6}"/>
              </a:ext>
            </a:extLst>
          </p:cNvPr>
          <p:cNvSpPr>
            <a:spLocks noGrp="1"/>
          </p:cNvSpPr>
          <p:nvPr>
            <p:ph type="title"/>
          </p:nvPr>
        </p:nvSpPr>
        <p:spPr/>
        <p:txBody>
          <a:bodyPr/>
          <a:lstStyle/>
          <a:p>
            <a:r>
              <a:rPr lang="en-US" dirty="0"/>
              <a:t>Explore Azure File storage</a:t>
            </a:r>
          </a:p>
        </p:txBody>
      </p:sp>
      <p:pic>
        <p:nvPicPr>
          <p:cNvPr id="6" name="Picture 5" descr="Screenshot of storage account overview with File shares selected">
            <a:extLst>
              <a:ext uri="{FF2B5EF4-FFF2-40B4-BE49-F238E27FC236}">
                <a16:creationId xmlns:a16="http://schemas.microsoft.com/office/drawing/2014/main" id="{651CC64E-2161-4C2E-BC80-165C0ABE1D9A}"/>
              </a:ext>
            </a:extLst>
          </p:cNvPr>
          <p:cNvPicPr>
            <a:picLocks noChangeAspect="1"/>
          </p:cNvPicPr>
          <p:nvPr/>
        </p:nvPicPr>
        <p:blipFill rotWithShape="1">
          <a:blip r:embed="rId3"/>
          <a:srcRect l="-44489" t="-5929" r="-44390" b="-5929"/>
          <a:stretch/>
        </p:blipFill>
        <p:spPr>
          <a:xfrm>
            <a:off x="317097" y="1106953"/>
            <a:ext cx="8509806" cy="303642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109073826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58AE-AD56-43FC-A954-C39758DCD66E}"/>
              </a:ext>
            </a:extLst>
          </p:cNvPr>
          <p:cNvSpPr>
            <a:spLocks noGrp="1"/>
          </p:cNvSpPr>
          <p:nvPr>
            <p:ph type="title"/>
          </p:nvPr>
        </p:nvSpPr>
        <p:spPr/>
        <p:txBody>
          <a:bodyPr/>
          <a:lstStyle/>
          <a:p>
            <a:r>
              <a:rPr lang="en-US" dirty="0"/>
              <a:t>Explore Azure Cosmos DB</a:t>
            </a:r>
          </a:p>
        </p:txBody>
      </p:sp>
      <p:pic>
        <p:nvPicPr>
          <p:cNvPr id="6" name="Picture 5" descr="Icon of a square with a smaller square positioned in the lower left corner">
            <a:extLst>
              <a:ext uri="{FF2B5EF4-FFF2-40B4-BE49-F238E27FC236}">
                <a16:creationId xmlns:a16="http://schemas.microsoft.com/office/drawing/2014/main" id="{0466DA3E-18F5-40A2-A931-4860C2FAD859}"/>
              </a:ext>
            </a:extLst>
          </p:cNvPr>
          <p:cNvPicPr>
            <a:picLocks noChangeAspect="1"/>
          </p:cNvPicPr>
          <p:nvPr/>
        </p:nvPicPr>
        <p:blipFill>
          <a:blip r:embed="rId3"/>
          <a:stretch>
            <a:fillRect/>
          </a:stretch>
        </p:blipFill>
        <p:spPr>
          <a:xfrm>
            <a:off x="888772" y="1627753"/>
            <a:ext cx="858272" cy="858272"/>
          </a:xfrm>
          <a:prstGeom prst="rect">
            <a:avLst/>
          </a:prstGeom>
        </p:spPr>
      </p:pic>
      <p:sp>
        <p:nvSpPr>
          <p:cNvPr id="4" name="TextBox 3">
            <a:extLst>
              <a:ext uri="{FF2B5EF4-FFF2-40B4-BE49-F238E27FC236}">
                <a16:creationId xmlns:a16="http://schemas.microsoft.com/office/drawing/2014/main" id="{5155C471-C4C4-4E12-9BD7-7E3FFD74AE29}"/>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10" name="Picture 9" descr="Icon of a series of bars with a person in front">
            <a:extLst>
              <a:ext uri="{FF2B5EF4-FFF2-40B4-BE49-F238E27FC236}">
                <a16:creationId xmlns:a16="http://schemas.microsoft.com/office/drawing/2014/main" id="{4D5A5286-2901-41AC-928B-6DEB852B3FF8}"/>
              </a:ext>
            </a:extLst>
          </p:cNvPr>
          <p:cNvPicPr>
            <a:picLocks noChangeAspect="1"/>
          </p:cNvPicPr>
          <p:nvPr/>
        </p:nvPicPr>
        <p:blipFill>
          <a:blip r:embed="rId4"/>
          <a:stretch>
            <a:fillRect/>
          </a:stretch>
        </p:blipFill>
        <p:spPr>
          <a:xfrm>
            <a:off x="3058168" y="1627753"/>
            <a:ext cx="858272" cy="858272"/>
          </a:xfrm>
          <a:prstGeom prst="rect">
            <a:avLst/>
          </a:prstGeom>
        </p:spPr>
      </p:pic>
      <p:sp>
        <p:nvSpPr>
          <p:cNvPr id="8" name="TextBox 7">
            <a:extLst>
              <a:ext uri="{FF2B5EF4-FFF2-40B4-BE49-F238E27FC236}">
                <a16:creationId xmlns:a16="http://schemas.microsoft.com/office/drawing/2014/main" id="{922835E5-DC8D-4F76-93F7-99AB55D607D8}"/>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14" name="Picture 13" descr="Icon of check mark enclosed by an arc">
            <a:extLst>
              <a:ext uri="{FF2B5EF4-FFF2-40B4-BE49-F238E27FC236}">
                <a16:creationId xmlns:a16="http://schemas.microsoft.com/office/drawing/2014/main" id="{E6D98C06-F436-4FA2-A331-A9FA55E0C76F}"/>
              </a:ext>
            </a:extLst>
          </p:cNvPr>
          <p:cNvPicPr>
            <a:picLocks noChangeAspect="1"/>
          </p:cNvPicPr>
          <p:nvPr/>
        </p:nvPicPr>
        <p:blipFill>
          <a:blip r:embed="rId5"/>
          <a:stretch>
            <a:fillRect/>
          </a:stretch>
        </p:blipFill>
        <p:spPr>
          <a:xfrm>
            <a:off x="5227564" y="1627753"/>
            <a:ext cx="858272" cy="858272"/>
          </a:xfrm>
          <a:prstGeom prst="rect">
            <a:avLst/>
          </a:prstGeom>
        </p:spPr>
      </p:pic>
      <p:sp>
        <p:nvSpPr>
          <p:cNvPr id="12" name="TextBox 11">
            <a:extLst>
              <a:ext uri="{FF2B5EF4-FFF2-40B4-BE49-F238E27FC236}">
                <a16:creationId xmlns:a16="http://schemas.microsoft.com/office/drawing/2014/main" id="{39C1F579-F8D7-4D1B-8B9D-DD1D6E883B9C}"/>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8" name="Picture 17" descr="Icon of coding brackets inside overlapping squares">
            <a:extLst>
              <a:ext uri="{FF2B5EF4-FFF2-40B4-BE49-F238E27FC236}">
                <a16:creationId xmlns:a16="http://schemas.microsoft.com/office/drawing/2014/main" id="{A94ADD9F-1F85-4953-B650-88FC6017A8C0}"/>
              </a:ext>
            </a:extLst>
          </p:cNvPr>
          <p:cNvPicPr>
            <a:picLocks noChangeAspect="1"/>
          </p:cNvPicPr>
          <p:nvPr/>
        </p:nvPicPr>
        <p:blipFill>
          <a:blip r:embed="rId6"/>
          <a:stretch>
            <a:fillRect/>
          </a:stretch>
        </p:blipFill>
        <p:spPr>
          <a:xfrm>
            <a:off x="7396959" y="1627753"/>
            <a:ext cx="858272" cy="858272"/>
          </a:xfrm>
          <a:prstGeom prst="rect">
            <a:avLst/>
          </a:prstGeom>
        </p:spPr>
      </p:pic>
      <p:sp>
        <p:nvSpPr>
          <p:cNvPr id="16" name="TextBox 15">
            <a:extLst>
              <a:ext uri="{FF2B5EF4-FFF2-40B4-BE49-F238E27FC236}">
                <a16:creationId xmlns:a16="http://schemas.microsoft.com/office/drawing/2014/main" id="{B223B6A4-4444-493A-87A7-FCA375F43B65}"/>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spTree>
    <p:extLst>
      <p:ext uri="{BB962C8B-B14F-4D97-AF65-F5344CB8AC3E}">
        <p14:creationId xmlns:p14="http://schemas.microsoft.com/office/powerpoint/2010/main" val="42641092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4F09A-A37C-4E60-A3ED-AB5A06417912}"/>
              </a:ext>
            </a:extLst>
          </p:cNvPr>
          <p:cNvSpPr>
            <a:spLocks noGrp="1"/>
          </p:cNvSpPr>
          <p:nvPr>
            <p:ph type="title"/>
          </p:nvPr>
        </p:nvSpPr>
        <p:spPr/>
        <p:txBody>
          <a:bodyPr/>
          <a:lstStyle/>
          <a:p>
            <a:r>
              <a:rPr lang="en-US" dirty="0"/>
              <a:t>Use cases for Azure Cosmos DB</a:t>
            </a:r>
          </a:p>
        </p:txBody>
      </p:sp>
      <p:sp>
        <p:nvSpPr>
          <p:cNvPr id="3" name="TextBox 2">
            <a:extLst>
              <a:ext uri="{FF2B5EF4-FFF2-40B4-BE49-F238E27FC236}">
                <a16:creationId xmlns:a16="http://schemas.microsoft.com/office/drawing/2014/main" id="{EF708E09-918E-4D75-85B3-6E1305379813}"/>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Web and retail</a:t>
            </a:r>
          </a:p>
        </p:txBody>
      </p:sp>
      <p:sp>
        <p:nvSpPr>
          <p:cNvPr id="4" name="TextBox 3">
            <a:extLst>
              <a:ext uri="{FF2B5EF4-FFF2-40B4-BE49-F238E27FC236}">
                <a16:creationId xmlns:a16="http://schemas.microsoft.com/office/drawing/2014/main" id="{A27664C8-2E3D-4500-9A9A-17948F5292A6}"/>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588"/>
              </a:spcAft>
            </a:pPr>
            <a:r>
              <a:rPr lang="en-US" sz="1298" dirty="0"/>
              <a:t>Using Azure Cosmos DB’s multi-master replication model along with Microsoft’s performance commitments, Data Engineers can implement a data architecture to support web and mobile applications that achieve less than a 10-ms response time anywhere in the world</a:t>
            </a:r>
          </a:p>
        </p:txBody>
      </p:sp>
      <p:sp>
        <p:nvSpPr>
          <p:cNvPr id="5" name="TextBox 4">
            <a:extLst>
              <a:ext uri="{FF2B5EF4-FFF2-40B4-BE49-F238E27FC236}">
                <a16:creationId xmlns:a16="http://schemas.microsoft.com/office/drawing/2014/main" id="{21192609-9484-4198-A403-51759187A69B}"/>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Gaming</a:t>
            </a:r>
          </a:p>
        </p:txBody>
      </p:sp>
      <p:sp>
        <p:nvSpPr>
          <p:cNvPr id="6" name="TextBox 5">
            <a:extLst>
              <a:ext uri="{FF2B5EF4-FFF2-40B4-BE49-F238E27FC236}">
                <a16:creationId xmlns:a16="http://schemas.microsoft.com/office/drawing/2014/main" id="{95B87F44-40AE-4C0F-87E4-828A6A70C92C}"/>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588"/>
              </a:spcAft>
            </a:pPr>
            <a:r>
              <a:rPr lang="en-US" sz="1298" dirty="0"/>
              <a:t>The database tier is a crucial component of gaming applications. Modern games perform graphical processing on mobile/console clients but rely on the cloud to deliver customized and personalized content like </a:t>
            </a:r>
            <a:br>
              <a:rPr lang="en-US" sz="1298" dirty="0"/>
            </a:br>
            <a:r>
              <a:rPr lang="en-US" sz="1298" dirty="0"/>
              <a:t>in-game stats, social media integration, and high-score </a:t>
            </a:r>
            <a:br>
              <a:rPr lang="en-US" sz="1298" dirty="0"/>
            </a:br>
            <a:r>
              <a:rPr lang="en-US" sz="1298" dirty="0"/>
              <a:t>leader boards</a:t>
            </a:r>
          </a:p>
        </p:txBody>
      </p:sp>
      <p:sp>
        <p:nvSpPr>
          <p:cNvPr id="7" name="TextBox 6">
            <a:extLst>
              <a:ext uri="{FF2B5EF4-FFF2-40B4-BE49-F238E27FC236}">
                <a16:creationId xmlns:a16="http://schemas.microsoft.com/office/drawing/2014/main" id="{6ABDED48-06F3-4D94-8B42-DA1DCD69EF65}"/>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IoT scenarios</a:t>
            </a:r>
          </a:p>
        </p:txBody>
      </p:sp>
      <p:sp>
        <p:nvSpPr>
          <p:cNvPr id="8" name="TextBox 7">
            <a:extLst>
              <a:ext uri="{FF2B5EF4-FFF2-40B4-BE49-F238E27FC236}">
                <a16:creationId xmlns:a16="http://schemas.microsoft.com/office/drawing/2014/main" id="{84C302DC-1C8F-46DB-A961-2565F33D151E}"/>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588"/>
              </a:spcAft>
            </a:pPr>
            <a:r>
              <a:rPr lang="en-US" sz="1298" dirty="0"/>
              <a:t>Hundreds of thousands of devices have been designed and sold to generate sensor data known as Internet of Things (IoT) devices. Using technologies like Azure IoT Hub, Data Engineers can easily design a data solution architecture that captures real-time data. Cosmos DB can accept and store this information very quickly</a:t>
            </a:r>
          </a:p>
        </p:txBody>
      </p:sp>
    </p:spTree>
    <p:extLst>
      <p:ext uri="{BB962C8B-B14F-4D97-AF65-F5344CB8AC3E}">
        <p14:creationId xmlns:p14="http://schemas.microsoft.com/office/powerpoint/2010/main" val="246938589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1821A-9D54-4997-8294-7BAF0239F975}"/>
              </a:ext>
            </a:extLst>
          </p:cNvPr>
          <p:cNvSpPr>
            <a:spLocks noGrp="1"/>
          </p:cNvSpPr>
          <p:nvPr>
            <p:ph type="title"/>
          </p:nvPr>
        </p:nvSpPr>
        <p:spPr/>
        <p:txBody>
          <a:bodyPr/>
          <a:lstStyle/>
          <a:p>
            <a:r>
              <a:rPr lang="en-US" dirty="0"/>
              <a:t>Cosmos DB APIs</a:t>
            </a:r>
          </a:p>
        </p:txBody>
      </p:sp>
      <p:graphicFrame>
        <p:nvGraphicFramePr>
          <p:cNvPr id="5" name="Diagram 4"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9245B1AE-506D-458B-9537-ECFACE1CD13C}"/>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146038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1821A-9D54-4997-8294-7BAF0239F975}"/>
              </a:ext>
            </a:extLst>
          </p:cNvPr>
          <p:cNvSpPr>
            <a:spLocks noGrp="1"/>
          </p:cNvSpPr>
          <p:nvPr>
            <p:ph type="title"/>
          </p:nvPr>
        </p:nvSpPr>
        <p:spPr/>
        <p:txBody>
          <a:bodyPr/>
          <a:lstStyle/>
          <a:p>
            <a:r>
              <a:rPr lang="en-US" dirty="0">
                <a:cs typeface="Segoe UI"/>
              </a:rPr>
              <a:t>Query Azure Cosmos DB</a:t>
            </a:r>
            <a:endParaRPr lang="en-US" dirty="0"/>
          </a:p>
        </p:txBody>
      </p:sp>
      <p:sp>
        <p:nvSpPr>
          <p:cNvPr id="4" name="Rectangle 3">
            <a:extLst>
              <a:ext uri="{FF2B5EF4-FFF2-40B4-BE49-F238E27FC236}">
                <a16:creationId xmlns:a16="http://schemas.microsoft.com/office/drawing/2014/main" id="{2FE8FC84-FB72-46CE-857A-18AABC1EAEB8}"/>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6" name="Rectangle 5">
            <a:extLst>
              <a:ext uri="{FF2B5EF4-FFF2-40B4-BE49-F238E27FC236}">
                <a16:creationId xmlns:a16="http://schemas.microsoft.com/office/drawing/2014/main" id="{74CA6D76-C3A3-4420-91E3-D14D910CEDD0}"/>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8" name="Rectangle 7">
            <a:extLst>
              <a:ext uri="{FF2B5EF4-FFF2-40B4-BE49-F238E27FC236}">
                <a16:creationId xmlns:a16="http://schemas.microsoft.com/office/drawing/2014/main" id="{5B3ECD4A-000B-4660-B6AA-BAF536D0767B}"/>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10" name="Rectangle 9">
            <a:extLst>
              <a:ext uri="{FF2B5EF4-FFF2-40B4-BE49-F238E27FC236}">
                <a16:creationId xmlns:a16="http://schemas.microsoft.com/office/drawing/2014/main" id="{A1AAFF72-D355-4A74-9260-8B0F8F57BF92}"/>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113057022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p>
        </p:txBody>
      </p:sp>
    </p:spTree>
    <p:extLst>
      <p:ext uri="{BB962C8B-B14F-4D97-AF65-F5344CB8AC3E}">
        <p14:creationId xmlns:p14="http://schemas.microsoft.com/office/powerpoint/2010/main" val="1652141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2686-0B8A-4296-BF33-B6E82D1023C9}"/>
              </a:ext>
            </a:extLst>
          </p:cNvPr>
          <p:cNvSpPr>
            <a:spLocks noGrp="1"/>
          </p:cNvSpPr>
          <p:nvPr>
            <p:ph type="title"/>
          </p:nvPr>
        </p:nvSpPr>
        <p:spPr/>
        <p:txBody>
          <a:bodyPr/>
          <a:lstStyle/>
          <a:p>
            <a:r>
              <a:rPr lang="en-US" dirty="0"/>
              <a:t>Identify relational database use cases</a:t>
            </a:r>
          </a:p>
        </p:txBody>
      </p:sp>
      <p:pic>
        <p:nvPicPr>
          <p:cNvPr id="4" name="Picture 3">
            <a:extLst>
              <a:ext uri="{FF2B5EF4-FFF2-40B4-BE49-F238E27FC236}">
                <a16:creationId xmlns:a16="http://schemas.microsoft.com/office/drawing/2014/main" id="{25D2C180-BC90-4E65-8470-6411E5A32CF7}"/>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009176"/>
            <a:ext cx="547736" cy="547736"/>
          </a:xfrm>
          <a:prstGeom prst="rect">
            <a:avLst/>
          </a:prstGeom>
        </p:spPr>
      </p:pic>
      <p:sp>
        <p:nvSpPr>
          <p:cNvPr id="5" name="Text Placeholder 3">
            <a:extLst>
              <a:ext uri="{FF2B5EF4-FFF2-40B4-BE49-F238E27FC236}">
                <a16:creationId xmlns:a16="http://schemas.microsoft.com/office/drawing/2014/main" id="{C8E8C9DA-A7EA-4C92-B10F-242A40DEA060}"/>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6" name="Straight Connector 5">
            <a:extLst>
              <a:ext uri="{FF2B5EF4-FFF2-40B4-BE49-F238E27FC236}">
                <a16:creationId xmlns:a16="http://schemas.microsoft.com/office/drawing/2014/main" id="{9572F3D0-FE50-485F-B424-CF2417F26B3C}"/>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4471C01-F1D8-496A-8FDA-8FC24BDE97D5}"/>
              </a:ext>
              <a:ext uri="{C183D7F6-B498-43B3-948B-1728B52AA6E4}">
                <adec:decorative xmlns:adec="http://schemas.microsoft.com/office/drawing/2017/decorative" val="1"/>
              </a:ext>
            </a:extLst>
          </p:cNvPr>
          <p:cNvPicPr>
            <a:picLocks/>
          </p:cNvPicPr>
          <p:nvPr/>
        </p:nvPicPr>
        <p:blipFill>
          <a:blip r:embed="rId4"/>
          <a:stretch>
            <a:fillRect/>
          </a:stretch>
        </p:blipFill>
        <p:spPr>
          <a:xfrm>
            <a:off x="320279" y="1861267"/>
            <a:ext cx="547736" cy="547736"/>
          </a:xfrm>
          <a:prstGeom prst="rect">
            <a:avLst/>
          </a:prstGeom>
        </p:spPr>
      </p:pic>
      <p:sp>
        <p:nvSpPr>
          <p:cNvPr id="8" name="Text Placeholder 4">
            <a:extLst>
              <a:ext uri="{FF2B5EF4-FFF2-40B4-BE49-F238E27FC236}">
                <a16:creationId xmlns:a16="http://schemas.microsoft.com/office/drawing/2014/main" id="{C11A693C-2922-4C5E-B85A-BB8634B6C582}"/>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9" name="Straight Connector 8">
            <a:extLst>
              <a:ext uri="{FF2B5EF4-FFF2-40B4-BE49-F238E27FC236}">
                <a16:creationId xmlns:a16="http://schemas.microsoft.com/office/drawing/2014/main" id="{5753DE50-C988-46CF-AB20-D73A919B4861}"/>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A69CD56-C061-4DAD-BD6B-9A9489BB4B8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26588" y="2758178"/>
            <a:ext cx="541427" cy="540708"/>
          </a:xfrm>
          <a:prstGeom prst="rect">
            <a:avLst/>
          </a:prstGeom>
        </p:spPr>
      </p:pic>
      <p:sp>
        <p:nvSpPr>
          <p:cNvPr id="14" name="Text Placeholder 6">
            <a:extLst>
              <a:ext uri="{FF2B5EF4-FFF2-40B4-BE49-F238E27FC236}">
                <a16:creationId xmlns:a16="http://schemas.microsoft.com/office/drawing/2014/main" id="{6EB223B1-3D2B-4D38-A7F6-5821CBCC81ED}"/>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18634969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0F22-C4C3-471A-919C-C10886A37C5A}"/>
              </a:ext>
            </a:extLst>
          </p:cNvPr>
          <p:cNvSpPr>
            <a:spLocks noGrp="1"/>
          </p:cNvSpPr>
          <p:nvPr>
            <p:ph type="title"/>
          </p:nvPr>
        </p:nvSpPr>
        <p:spPr/>
        <p:txBody>
          <a:bodyPr/>
          <a:lstStyle/>
          <a:p>
            <a:r>
              <a:rPr lang="en-US" dirty="0"/>
              <a:t>Tables</a:t>
            </a:r>
          </a:p>
        </p:txBody>
      </p:sp>
      <p:graphicFrame>
        <p:nvGraphicFramePr>
          <p:cNvPr id="4" name="Table 3">
            <a:extLst>
              <a:ext uri="{FF2B5EF4-FFF2-40B4-BE49-F238E27FC236}">
                <a16:creationId xmlns:a16="http://schemas.microsoft.com/office/drawing/2014/main" id="{7A5F9183-00AD-440C-A318-289F84544574}"/>
              </a:ext>
            </a:extLst>
          </p:cNvPr>
          <p:cNvGraphicFramePr>
            <a:graphicFrameLocks noGrp="1"/>
          </p:cNvGraphicFramePr>
          <p:nvPr/>
        </p:nvGraphicFramePr>
        <p:xfrm>
          <a:off x="326080" y="904014"/>
          <a:ext cx="4268390" cy="298551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6" name="Rectangle 5">
            <a:extLst>
              <a:ext uri="{FF2B5EF4-FFF2-40B4-BE49-F238E27FC236}">
                <a16:creationId xmlns:a16="http://schemas.microsoft.com/office/drawing/2014/main" id="{2C53C44A-5CDB-46F5-AEB3-9A1CD5732EEC}"/>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8" name="Rectangle 7">
            <a:extLst>
              <a:ext uri="{FF2B5EF4-FFF2-40B4-BE49-F238E27FC236}">
                <a16:creationId xmlns:a16="http://schemas.microsoft.com/office/drawing/2014/main" id="{B3FFB013-7B35-477B-8747-8E1CFE24FB5C}"/>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10" name="Rectangle 9">
            <a:extLst>
              <a:ext uri="{FF2B5EF4-FFF2-40B4-BE49-F238E27FC236}">
                <a16:creationId xmlns:a16="http://schemas.microsoft.com/office/drawing/2014/main" id="{EC47DC27-5F7D-46FD-BAFF-AF25DC9EA919}"/>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12" name="Rectangle 11">
            <a:extLst>
              <a:ext uri="{FF2B5EF4-FFF2-40B4-BE49-F238E27FC236}">
                <a16:creationId xmlns:a16="http://schemas.microsoft.com/office/drawing/2014/main" id="{7D1F3A08-A9E1-4D1E-8F3D-A7245352E7D5}"/>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91746868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0F22-C4C3-471A-919C-C10886A37C5A}"/>
              </a:ext>
            </a:extLst>
          </p:cNvPr>
          <p:cNvSpPr>
            <a:spLocks noGrp="1"/>
          </p:cNvSpPr>
          <p:nvPr>
            <p:ph type="title"/>
          </p:nvPr>
        </p:nvSpPr>
        <p:spPr/>
        <p:txBody>
          <a:bodyPr/>
          <a:lstStyle/>
          <a:p>
            <a:r>
              <a:rPr lang="en-US" dirty="0"/>
              <a:t>Entities</a:t>
            </a:r>
          </a:p>
        </p:txBody>
      </p:sp>
      <p:graphicFrame>
        <p:nvGraphicFramePr>
          <p:cNvPr id="3" name="Table 2">
            <a:extLst>
              <a:ext uri="{FF2B5EF4-FFF2-40B4-BE49-F238E27FC236}">
                <a16:creationId xmlns:a16="http://schemas.microsoft.com/office/drawing/2014/main" id="{57046AC9-7FA7-4448-9B35-8878A5BD6770}"/>
              </a:ext>
            </a:extLst>
          </p:cNvPr>
          <p:cNvGraphicFramePr>
            <a:graphicFrameLocks noGrp="1"/>
          </p:cNvGraphicFramePr>
          <p:nvPr/>
        </p:nvGraphicFramePr>
        <p:xfrm>
          <a:off x="326080" y="806045"/>
          <a:ext cx="4268390"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7" name="TextBox 6">
            <a:extLst>
              <a:ext uri="{FF2B5EF4-FFF2-40B4-BE49-F238E27FC236}">
                <a16:creationId xmlns:a16="http://schemas.microsoft.com/office/drawing/2014/main" id="{19D81071-21FF-49ED-873C-2932BB5C3A37}"/>
              </a:ext>
            </a:extLst>
          </p:cNvPr>
          <p:cNvSpPr txBox="1"/>
          <p:nvPr/>
        </p:nvSpPr>
        <p:spPr>
          <a:xfrm>
            <a:off x="325756" y="3211286"/>
            <a:ext cx="8503920" cy="910658"/>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entity is a representation of an item which can be physical (such as a customer or a product), or virtual (such as an order).</a:t>
            </a:r>
          </a:p>
          <a:p>
            <a:pPr algn="ctr">
              <a:spcAft>
                <a:spcPts val="225"/>
              </a:spcAft>
            </a:pPr>
            <a:r>
              <a:rPr lang="en-US" sz="1350" dirty="0">
                <a:latin typeface="+mj-lt"/>
              </a:rPr>
              <a:t>Entities are connected by relations enabling interaction. For example, a customer can place an order for a product</a:t>
            </a:r>
          </a:p>
        </p:txBody>
      </p:sp>
    </p:spTree>
    <p:extLst>
      <p:ext uri="{BB962C8B-B14F-4D97-AF65-F5344CB8AC3E}">
        <p14:creationId xmlns:p14="http://schemas.microsoft.com/office/powerpoint/2010/main" val="29735786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Relational Data (finish)</a:t>
            </a:r>
          </a:p>
          <a:p>
            <a:r>
              <a:rPr lang="en-US" dirty="0"/>
              <a:t>Data Analytics</a:t>
            </a:r>
          </a:p>
          <a:p>
            <a:r>
              <a:rPr lang="en-US" dirty="0"/>
              <a:t>Exam DP-900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0F22-C4C3-471A-919C-C10886A37C5A}"/>
              </a:ext>
            </a:extLst>
          </p:cNvPr>
          <p:cNvSpPr>
            <a:spLocks noGrp="1"/>
          </p:cNvSpPr>
          <p:nvPr>
            <p:ph type="title"/>
          </p:nvPr>
        </p:nvSpPr>
        <p:spPr/>
        <p:txBody>
          <a:bodyPr/>
          <a:lstStyle/>
          <a:p>
            <a:r>
              <a:rPr lang="en-US" dirty="0"/>
              <a:t>Normalization</a:t>
            </a:r>
          </a:p>
        </p:txBody>
      </p:sp>
      <p:graphicFrame>
        <p:nvGraphicFramePr>
          <p:cNvPr id="3" name="Table 2">
            <a:extLst>
              <a:ext uri="{FF2B5EF4-FFF2-40B4-BE49-F238E27FC236}">
                <a16:creationId xmlns:a16="http://schemas.microsoft.com/office/drawing/2014/main" id="{57046AC9-7FA7-4448-9B35-8878A5BD6770}"/>
              </a:ext>
            </a:extLst>
          </p:cNvPr>
          <p:cNvGraphicFramePr>
            <a:graphicFrameLocks noGrp="1"/>
          </p:cNvGraphicFramePr>
          <p:nvPr/>
        </p:nvGraphicFramePr>
        <p:xfrm>
          <a:off x="326080" y="904014"/>
          <a:ext cx="4268390"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6AB50881-D7AF-4F47-BF8D-E465354CD82C}"/>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22" name="Cross 21" descr="Cross mark on Orders template">
            <a:extLst>
              <a:ext uri="{FF2B5EF4-FFF2-40B4-BE49-F238E27FC236}">
                <a16:creationId xmlns:a16="http://schemas.microsoft.com/office/drawing/2014/main" id="{374029F5-A63E-4CEB-B579-0B0435ACE4DC}"/>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19D81071-21FF-49ED-873C-2932BB5C3A37}"/>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15" name="Freeform: Shape 14">
            <a:extLst>
              <a:ext uri="{FF2B5EF4-FFF2-40B4-BE49-F238E27FC236}">
                <a16:creationId xmlns:a16="http://schemas.microsoft.com/office/drawing/2014/main" id="{A3FB6F58-F5D9-413A-8B1C-B282FCCD191A}"/>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17" name="Freeform: Shape 16">
            <a:extLst>
              <a:ext uri="{FF2B5EF4-FFF2-40B4-BE49-F238E27FC236}">
                <a16:creationId xmlns:a16="http://schemas.microsoft.com/office/drawing/2014/main" id="{18F14E18-1EEA-4A47-8783-11DC343CD06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9" name="Freeform: Shape 18">
            <a:extLst>
              <a:ext uri="{FF2B5EF4-FFF2-40B4-BE49-F238E27FC236}">
                <a16:creationId xmlns:a16="http://schemas.microsoft.com/office/drawing/2014/main" id="{F8C70266-4BA1-4F75-B713-04B40DFA35E6}"/>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31961114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0F22-C4C3-471A-919C-C10886A37C5A}"/>
              </a:ext>
            </a:extLst>
          </p:cNvPr>
          <p:cNvSpPr>
            <a:spLocks noGrp="1"/>
          </p:cNvSpPr>
          <p:nvPr>
            <p:ph type="title"/>
          </p:nvPr>
        </p:nvSpPr>
        <p:spPr/>
        <p:txBody>
          <a:bodyPr/>
          <a:lstStyle/>
          <a:p>
            <a:r>
              <a:rPr lang="en-US" dirty="0"/>
              <a:t>Relations</a:t>
            </a:r>
          </a:p>
        </p:txBody>
      </p:sp>
      <p:graphicFrame>
        <p:nvGraphicFramePr>
          <p:cNvPr id="3" name="Table 2">
            <a:extLst>
              <a:ext uri="{FF2B5EF4-FFF2-40B4-BE49-F238E27FC236}">
                <a16:creationId xmlns:a16="http://schemas.microsoft.com/office/drawing/2014/main" id="{57046AC9-7FA7-4448-9B35-8878A5BD6770}"/>
              </a:ext>
            </a:extLst>
          </p:cNvPr>
          <p:cNvGraphicFramePr>
            <a:graphicFrameLocks noGrp="1"/>
          </p:cNvGraphicFramePr>
          <p:nvPr/>
        </p:nvGraphicFramePr>
        <p:xfrm>
          <a:off x="326080" y="904014"/>
          <a:ext cx="4268390"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11" name="Rectangle 10" descr="Highlighting Customer ID">
            <a:extLst>
              <a:ext uri="{FF2B5EF4-FFF2-40B4-BE49-F238E27FC236}">
                <a16:creationId xmlns:a16="http://schemas.microsoft.com/office/drawing/2014/main" id="{D077890F-9952-43DA-A1B7-4F68ABD35251}"/>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 name="Table 4">
            <a:extLst>
              <a:ext uri="{FF2B5EF4-FFF2-40B4-BE49-F238E27FC236}">
                <a16:creationId xmlns:a16="http://schemas.microsoft.com/office/drawing/2014/main" id="{6AB50881-D7AF-4F47-BF8D-E465354CD82C}"/>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12" name="Connector: Elbow 11" descr="Line connector">
            <a:extLst>
              <a:ext uri="{FF2B5EF4-FFF2-40B4-BE49-F238E27FC236}">
                <a16:creationId xmlns:a16="http://schemas.microsoft.com/office/drawing/2014/main" id="{C97A56E3-7448-4475-A5AF-85472C67BCDF}"/>
              </a:ext>
              <a:ext uri="{C183D7F6-B498-43B3-948B-1728B52AA6E4}">
                <adec:decorative xmlns:adec="http://schemas.microsoft.com/office/drawing/2017/decorative" val="0"/>
              </a:ext>
            </a:extLst>
          </p:cNvPr>
          <p:cNvCxnSpPr>
            <a:cxnSpLocks/>
            <a:stCxn id="11" idx="0"/>
            <a:endCxn id="13"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descr="Highlighting Customer ID">
            <a:extLst>
              <a:ext uri="{FF2B5EF4-FFF2-40B4-BE49-F238E27FC236}">
                <a16:creationId xmlns:a16="http://schemas.microsoft.com/office/drawing/2014/main" id="{F922E7A7-64AE-477F-AC05-D3823B166C06}"/>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descr="Checkmark on Orders table">
            <a:extLst>
              <a:ext uri="{FF2B5EF4-FFF2-40B4-BE49-F238E27FC236}">
                <a16:creationId xmlns:a16="http://schemas.microsoft.com/office/drawing/2014/main" id="{EC403D48-254F-4CC8-89B2-82786EDE34F7}"/>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6222" y="1521901"/>
            <a:ext cx="1678499" cy="1678499"/>
          </a:xfrm>
          <a:prstGeom prst="rect">
            <a:avLst/>
          </a:prstGeom>
        </p:spPr>
      </p:pic>
      <p:sp>
        <p:nvSpPr>
          <p:cNvPr id="7" name="TextBox 6">
            <a:extLst>
              <a:ext uri="{FF2B5EF4-FFF2-40B4-BE49-F238E27FC236}">
                <a16:creationId xmlns:a16="http://schemas.microsoft.com/office/drawing/2014/main" id="{19D81071-21FF-49ED-873C-2932BB5C3A37}"/>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5" name="Freeform: Shape 14">
            <a:extLst>
              <a:ext uri="{FF2B5EF4-FFF2-40B4-BE49-F238E27FC236}">
                <a16:creationId xmlns:a16="http://schemas.microsoft.com/office/drawing/2014/main" id="{A3FB6F58-F5D9-413A-8B1C-B282FCCD191A}"/>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7" name="Freeform: Shape 16">
            <a:extLst>
              <a:ext uri="{FF2B5EF4-FFF2-40B4-BE49-F238E27FC236}">
                <a16:creationId xmlns:a16="http://schemas.microsoft.com/office/drawing/2014/main" id="{18F14E18-1EEA-4A47-8783-11DC343CD069}"/>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9" name="Freeform: Shape 18">
            <a:extLst>
              <a:ext uri="{FF2B5EF4-FFF2-40B4-BE49-F238E27FC236}">
                <a16:creationId xmlns:a16="http://schemas.microsoft.com/office/drawing/2014/main" id="{F8C70266-4BA1-4F75-B713-04B40DFA35E6}"/>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45433846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0F22-C4C3-471A-919C-C10886A37C5A}"/>
              </a:ext>
            </a:extLst>
          </p:cNvPr>
          <p:cNvSpPr>
            <a:spLocks noGrp="1"/>
          </p:cNvSpPr>
          <p:nvPr>
            <p:ph type="title"/>
          </p:nvPr>
        </p:nvSpPr>
        <p:spPr/>
        <p:txBody>
          <a:bodyPr/>
          <a:lstStyle/>
          <a:p>
            <a:r>
              <a:rPr lang="en-US" dirty="0"/>
              <a:t>Indexes</a:t>
            </a:r>
          </a:p>
        </p:txBody>
      </p:sp>
      <p:graphicFrame>
        <p:nvGraphicFramePr>
          <p:cNvPr id="3" name="Table 2">
            <a:extLst>
              <a:ext uri="{FF2B5EF4-FFF2-40B4-BE49-F238E27FC236}">
                <a16:creationId xmlns:a16="http://schemas.microsoft.com/office/drawing/2014/main" id="{57046AC9-7FA7-4448-9B35-8878A5BD6770}"/>
              </a:ext>
            </a:extLst>
          </p:cNvPr>
          <p:cNvGraphicFramePr>
            <a:graphicFrameLocks noGrp="1"/>
          </p:cNvGraphicFramePr>
          <p:nvPr/>
        </p:nvGraphicFramePr>
        <p:xfrm>
          <a:off x="326080" y="904014"/>
          <a:ext cx="4268390"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6AB50881-D7AF-4F47-BF8D-E465354CD82C}"/>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7" name="TextBox 6">
            <a:extLst>
              <a:ext uri="{FF2B5EF4-FFF2-40B4-BE49-F238E27FC236}">
                <a16:creationId xmlns:a16="http://schemas.microsoft.com/office/drawing/2014/main" id="{19D81071-21FF-49ED-873C-2932BB5C3A37}"/>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15" name="Freeform: Shape 14">
            <a:extLst>
              <a:ext uri="{FF2B5EF4-FFF2-40B4-BE49-F238E27FC236}">
                <a16:creationId xmlns:a16="http://schemas.microsoft.com/office/drawing/2014/main" id="{A3FB6F58-F5D9-413A-8B1C-B282FCCD191A}"/>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17" name="Freeform: Shape 16">
            <a:extLst>
              <a:ext uri="{FF2B5EF4-FFF2-40B4-BE49-F238E27FC236}">
                <a16:creationId xmlns:a16="http://schemas.microsoft.com/office/drawing/2014/main" id="{18F14E18-1EEA-4A47-8783-11DC343CD06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19" name="Freeform: Shape 18">
            <a:extLst>
              <a:ext uri="{FF2B5EF4-FFF2-40B4-BE49-F238E27FC236}">
                <a16:creationId xmlns:a16="http://schemas.microsoft.com/office/drawing/2014/main" id="{F8C70266-4BA1-4F75-B713-04B40DFA35E6}"/>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15332781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0F22-C4C3-471A-919C-C10886A37C5A}"/>
              </a:ext>
            </a:extLst>
          </p:cNvPr>
          <p:cNvSpPr>
            <a:spLocks noGrp="1"/>
          </p:cNvSpPr>
          <p:nvPr>
            <p:ph type="title"/>
          </p:nvPr>
        </p:nvSpPr>
        <p:spPr/>
        <p:txBody>
          <a:bodyPr/>
          <a:lstStyle/>
          <a:p>
            <a:r>
              <a:rPr lang="en-US" dirty="0"/>
              <a:t>View</a:t>
            </a:r>
          </a:p>
        </p:txBody>
      </p:sp>
      <p:graphicFrame>
        <p:nvGraphicFramePr>
          <p:cNvPr id="3" name="Table 2">
            <a:extLst>
              <a:ext uri="{FF2B5EF4-FFF2-40B4-BE49-F238E27FC236}">
                <a16:creationId xmlns:a16="http://schemas.microsoft.com/office/drawing/2014/main" id="{57046AC9-7FA7-4448-9B35-8878A5BD6770}"/>
              </a:ext>
            </a:extLst>
          </p:cNvPr>
          <p:cNvGraphicFramePr>
            <a:graphicFrameLocks noGrp="1"/>
          </p:cNvGraphicFramePr>
          <p:nvPr/>
        </p:nvGraphicFramePr>
        <p:xfrm>
          <a:off x="326080" y="901626"/>
          <a:ext cx="3602455"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6AB50881-D7AF-4F47-BF8D-E465354CD82C}"/>
              </a:ext>
            </a:extLst>
          </p:cNvPr>
          <p:cNvGraphicFramePr>
            <a:graphicFrameLocks noGrp="1"/>
          </p:cNvGraphicFramePr>
          <p:nvPr/>
        </p:nvGraphicFramePr>
        <p:xfrm>
          <a:off x="4042713" y="901626"/>
          <a:ext cx="2929588"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4" name="Rectangle 3">
            <a:extLst>
              <a:ext uri="{FF2B5EF4-FFF2-40B4-BE49-F238E27FC236}">
                <a16:creationId xmlns:a16="http://schemas.microsoft.com/office/drawing/2014/main" id="{DC96E037-19FD-4CD5-ADB6-F6CCEE9C8E69}"/>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19D81071-21FF-49ED-873C-2932BB5C3A37}"/>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15" name="Freeform: Shape 14">
            <a:extLst>
              <a:ext uri="{FF2B5EF4-FFF2-40B4-BE49-F238E27FC236}">
                <a16:creationId xmlns:a16="http://schemas.microsoft.com/office/drawing/2014/main" id="{A3FB6F58-F5D9-413A-8B1C-B282FCCD191A}"/>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17" name="Freeform: Shape 16">
            <a:extLst>
              <a:ext uri="{FF2B5EF4-FFF2-40B4-BE49-F238E27FC236}">
                <a16:creationId xmlns:a16="http://schemas.microsoft.com/office/drawing/2014/main" id="{18F14E18-1EEA-4A47-8783-11DC343CD069}"/>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20575238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9EBF3-7A37-409A-90D1-CF7417737F98}"/>
              </a:ext>
            </a:extLst>
          </p:cNvPr>
          <p:cNvSpPr>
            <a:spLocks noGrp="1"/>
          </p:cNvSpPr>
          <p:nvPr>
            <p:ph type="title"/>
          </p:nvPr>
        </p:nvSpPr>
        <p:spPr>
          <a:xfrm>
            <a:off x="313982" y="330371"/>
            <a:ext cx="8505951" cy="510147"/>
          </a:xfrm>
        </p:spPr>
        <p:txBody>
          <a:bodyPr/>
          <a:lstStyle/>
          <a:p>
            <a:r>
              <a:rPr lang="en-US" dirty="0"/>
              <a:t>Introduction to SQL</a:t>
            </a:r>
          </a:p>
        </p:txBody>
      </p:sp>
      <p:sp>
        <p:nvSpPr>
          <p:cNvPr id="11" name="Text Placeholder 10">
            <a:extLst>
              <a:ext uri="{FF2B5EF4-FFF2-40B4-BE49-F238E27FC236}">
                <a16:creationId xmlns:a16="http://schemas.microsoft.com/office/drawing/2014/main" id="{C6745D6D-A1E4-4080-8939-088D1A53282E}"/>
              </a:ext>
            </a:extLst>
          </p:cNvPr>
          <p:cNvSpPr txBox="1">
            <a:spLocks noGrp="1"/>
          </p:cNvSpPr>
          <p:nvPr>
            <p:ph type="body" sz="quarter" idx="11"/>
          </p:nvPr>
        </p:nvSpPr>
        <p:spPr/>
        <p:txBody>
          <a:bodyPr/>
          <a:lstStyle/>
          <a:p>
            <a:pPr>
              <a:lnSpc>
                <a:spcPct val="100000"/>
              </a:lnSpc>
            </a:pPr>
            <a:r>
              <a:rPr lang="en-US" sz="1500" dirty="0"/>
              <a:t>SQL is a standard language for use with relational databases</a:t>
            </a:r>
          </a:p>
        </p:txBody>
      </p:sp>
      <p:sp>
        <p:nvSpPr>
          <p:cNvPr id="12" name="Text Placeholder 11">
            <a:extLst>
              <a:ext uri="{FF2B5EF4-FFF2-40B4-BE49-F238E27FC236}">
                <a16:creationId xmlns:a16="http://schemas.microsoft.com/office/drawing/2014/main" id="{6EED09F5-9133-498D-B2C6-04FF57E41096}"/>
              </a:ext>
            </a:extLst>
          </p:cNvPr>
          <p:cNvSpPr txBox="1">
            <a:spLocks noGrp="1"/>
          </p:cNvSpPr>
          <p:nvPr>
            <p:ph type="body" sz="quarter" idx="15"/>
          </p:nvPr>
        </p:nvSpPr>
        <p:spPr/>
        <p:txBody>
          <a:bodyPr/>
          <a:lstStyle/>
          <a:p>
            <a:pPr>
              <a:lnSpc>
                <a:spcPct val="100000"/>
              </a:lnSpc>
            </a:pPr>
            <a:r>
              <a:rPr lang="en-US" sz="1500" dirty="0"/>
              <a:t>SQL standards are maintained by ANSI and ISO</a:t>
            </a:r>
          </a:p>
        </p:txBody>
      </p:sp>
      <p:sp>
        <p:nvSpPr>
          <p:cNvPr id="13" name="Text Placeholder 12">
            <a:extLst>
              <a:ext uri="{FF2B5EF4-FFF2-40B4-BE49-F238E27FC236}">
                <a16:creationId xmlns:a16="http://schemas.microsoft.com/office/drawing/2014/main" id="{70FAA9C7-D4B1-49E2-BE5C-42BBAC5C6563}"/>
              </a:ext>
            </a:extLst>
          </p:cNvPr>
          <p:cNvSpPr txBox="1">
            <a:spLocks noGrp="1"/>
          </p:cNvSpPr>
          <p:nvPr>
            <p:ph type="body" sz="quarter" idx="17"/>
          </p:nvPr>
        </p:nvSpPr>
        <p:spPr/>
        <p:txBody>
          <a:bodyPr/>
          <a:lstStyle/>
          <a:p>
            <a:pPr>
              <a:lnSpc>
                <a:spcPct val="100000"/>
              </a:lnSpc>
            </a:pPr>
            <a:r>
              <a:rPr lang="en-US" sz="1500" dirty="0"/>
              <a:t>Proprietary RDBMS systems have their own extensions of SQL such as T-SQL, PL/SQL, pgSQL</a:t>
            </a:r>
          </a:p>
        </p:txBody>
      </p:sp>
      <p:pic>
        <p:nvPicPr>
          <p:cNvPr id="30" name="Picture 29" descr="Icon of a document">
            <a:extLst>
              <a:ext uri="{FF2B5EF4-FFF2-40B4-BE49-F238E27FC236}">
                <a16:creationId xmlns:a16="http://schemas.microsoft.com/office/drawing/2014/main" id="{F3B99CD5-300D-4ABF-836F-F9733BD36227}"/>
              </a:ext>
            </a:extLst>
          </p:cNvPr>
          <p:cNvPicPr>
            <a:picLocks noChangeAspect="1"/>
          </p:cNvPicPr>
          <p:nvPr/>
        </p:nvPicPr>
        <p:blipFill>
          <a:blip r:embed="rId2"/>
          <a:stretch>
            <a:fillRect/>
          </a:stretch>
        </p:blipFill>
        <p:spPr>
          <a:xfrm>
            <a:off x="313982" y="1103998"/>
            <a:ext cx="560280" cy="560279"/>
          </a:xfrm>
          <a:prstGeom prst="rect">
            <a:avLst/>
          </a:prstGeom>
        </p:spPr>
      </p:pic>
      <p:pic>
        <p:nvPicPr>
          <p:cNvPr id="32" name="Picture 31" descr="Icon of check mark enclosed by an arc">
            <a:extLst>
              <a:ext uri="{FF2B5EF4-FFF2-40B4-BE49-F238E27FC236}">
                <a16:creationId xmlns:a16="http://schemas.microsoft.com/office/drawing/2014/main" id="{34F54B4B-D29A-4224-8BE9-6935564C4830}"/>
              </a:ext>
            </a:extLst>
          </p:cNvPr>
          <p:cNvPicPr>
            <a:picLocks noChangeAspect="1"/>
          </p:cNvPicPr>
          <p:nvPr/>
        </p:nvPicPr>
        <p:blipFill>
          <a:blip r:embed="rId3"/>
          <a:stretch>
            <a:fillRect/>
          </a:stretch>
        </p:blipFill>
        <p:spPr>
          <a:xfrm>
            <a:off x="313982" y="1887516"/>
            <a:ext cx="559529" cy="559527"/>
          </a:xfrm>
          <a:prstGeom prst="rect">
            <a:avLst/>
          </a:prstGeom>
        </p:spPr>
      </p:pic>
      <p:pic>
        <p:nvPicPr>
          <p:cNvPr id="34" name="Picture 33" descr="Icon of a screen with three circles enclosed by outward pointing chevrons on left and right">
            <a:extLst>
              <a:ext uri="{FF2B5EF4-FFF2-40B4-BE49-F238E27FC236}">
                <a16:creationId xmlns:a16="http://schemas.microsoft.com/office/drawing/2014/main" id="{AB492A50-6F58-46C8-B54C-50EB1A21FFC2}"/>
              </a:ext>
            </a:extLst>
          </p:cNvPr>
          <p:cNvPicPr>
            <a:picLocks noChangeAspect="1"/>
          </p:cNvPicPr>
          <p:nvPr/>
        </p:nvPicPr>
        <p:blipFill>
          <a:blip r:embed="rId4"/>
          <a:stretch>
            <a:fillRect/>
          </a:stretch>
        </p:blipFill>
        <p:spPr>
          <a:xfrm>
            <a:off x="313982" y="2672138"/>
            <a:ext cx="559529" cy="559527"/>
          </a:xfrm>
          <a:prstGeom prst="rect">
            <a:avLst/>
          </a:prstGeom>
        </p:spPr>
      </p:pic>
    </p:spTree>
    <p:extLst>
      <p:ext uri="{BB962C8B-B14F-4D97-AF65-F5344CB8AC3E}">
        <p14:creationId xmlns:p14="http://schemas.microsoft.com/office/powerpoint/2010/main" val="245531063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CF23-7AB5-47A3-873C-AD7FE615FF94}"/>
              </a:ext>
            </a:extLst>
          </p:cNvPr>
          <p:cNvSpPr>
            <a:spLocks noGrp="1"/>
          </p:cNvSpPr>
          <p:nvPr>
            <p:ph type="title"/>
          </p:nvPr>
        </p:nvSpPr>
        <p:spPr/>
        <p:txBody>
          <a:bodyPr/>
          <a:lstStyle/>
          <a:p>
            <a:r>
              <a:rPr lang="en-US" dirty="0"/>
              <a:t>SQL Statement types</a:t>
            </a:r>
          </a:p>
        </p:txBody>
      </p:sp>
      <p:sp>
        <p:nvSpPr>
          <p:cNvPr id="4" name="Rectangle 3">
            <a:extLst>
              <a:ext uri="{FF2B5EF4-FFF2-40B4-BE49-F238E27FC236}">
                <a16:creationId xmlns:a16="http://schemas.microsoft.com/office/drawing/2014/main" id="{A79248B3-6361-45EE-8C5A-3041107C490A}"/>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F19731A1-9A9B-44D4-A60C-66E0F91B2FA8}"/>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ACC89902-670B-4199-B16D-C3F94D61A0B9}"/>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14" name="Rectangle 13">
            <a:extLst>
              <a:ext uri="{FF2B5EF4-FFF2-40B4-BE49-F238E27FC236}">
                <a16:creationId xmlns:a16="http://schemas.microsoft.com/office/drawing/2014/main" id="{1FD73949-1FEB-4303-99D0-B6A47B77728A}"/>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E3AFF8AE-3588-4AC2-830B-0CE1122A5AB2}"/>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18" name="Rectangle 17">
            <a:extLst>
              <a:ext uri="{FF2B5EF4-FFF2-40B4-BE49-F238E27FC236}">
                <a16:creationId xmlns:a16="http://schemas.microsoft.com/office/drawing/2014/main" id="{870BA5DF-CB72-414F-96DE-A0CDCD391B27}"/>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5136675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83327E-6591-4B58-9790-B9778D233038}"/>
              </a:ext>
            </a:extLst>
          </p:cNvPr>
          <p:cNvSpPr>
            <a:spLocks noGrp="1"/>
          </p:cNvSpPr>
          <p:nvPr>
            <p:ph type="title"/>
          </p:nvPr>
        </p:nvSpPr>
        <p:spPr/>
        <p:txBody>
          <a:bodyPr/>
          <a:lstStyle/>
          <a:p>
            <a:r>
              <a:rPr lang="en-US" dirty="0"/>
              <a:t>Use DML statements</a:t>
            </a:r>
          </a:p>
        </p:txBody>
      </p:sp>
      <p:graphicFrame>
        <p:nvGraphicFramePr>
          <p:cNvPr id="3" name="Table 6">
            <a:extLst>
              <a:ext uri="{FF2B5EF4-FFF2-40B4-BE49-F238E27FC236}">
                <a16:creationId xmlns:a16="http://schemas.microsoft.com/office/drawing/2014/main" id="{58654B04-A29E-45BC-B11D-DA057DB69090}"/>
              </a:ext>
            </a:extLst>
          </p:cNvPr>
          <p:cNvGraphicFramePr>
            <a:graphicFrameLocks noGrp="1"/>
          </p:cNvGraphicFramePr>
          <p:nvPr/>
        </p:nvGraphicFramePr>
        <p:xfrm>
          <a:off x="313984" y="1092994"/>
          <a:ext cx="8516036" cy="1956455"/>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dirty="0"/>
                        <a:t>SELECT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Select/read from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403391">
                <a:tc>
                  <a:txBody>
                    <a:bodyPr/>
                    <a:lstStyle/>
                    <a:p>
                      <a:r>
                        <a:rPr lang="en-US" sz="1700" dirty="0"/>
                        <a:t>INSERT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Insert new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dirty="0"/>
                        <a:t>UPDATE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Edit/Update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dirty="0"/>
                        <a:t>DELETE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Delete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147694027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Elements of the SELECT Statement</a:t>
            </a:r>
          </a:p>
        </p:txBody>
      </p:sp>
      <p:graphicFrame>
        <p:nvGraphicFramePr>
          <p:cNvPr id="3" name="Table 6">
            <a:extLst>
              <a:ext uri="{FF2B5EF4-FFF2-40B4-BE49-F238E27FC236}">
                <a16:creationId xmlns:a16="http://schemas.microsoft.com/office/drawing/2014/main" id="{35881764-A177-42A1-B3DC-087BE40406F9}"/>
              </a:ext>
            </a:extLst>
          </p:cNvPr>
          <p:cNvGraphicFramePr>
            <a:graphicFrameLocks noGrp="1"/>
          </p:cNvGraphicFramePr>
          <p:nvPr/>
        </p:nvGraphicFramePr>
        <p:xfrm>
          <a:off x="313984" y="1092994"/>
          <a:ext cx="8516036" cy="2359846"/>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Clause</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Expression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GB" sz="1700" kern="1200" dirty="0">
                          <a:solidFill>
                            <a:schemeClr val="tx1"/>
                          </a:solidFill>
                          <a:latin typeface="+mn-lt"/>
                          <a:ea typeface="+mn-ea"/>
                          <a:cs typeface="+mn-cs"/>
                        </a:rPr>
                        <a:t>SELECT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700" kern="1200" dirty="0">
                          <a:solidFill>
                            <a:schemeClr val="tx1"/>
                          </a:solidFill>
                          <a:latin typeface="+mn-lt"/>
                          <a:ea typeface="+mn-ea"/>
                          <a:cs typeface="+mn-cs"/>
                        </a:rPr>
                        <a:t>&lt;select list&gt;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403391">
                <a:tc>
                  <a:txBody>
                    <a:bodyPr/>
                    <a:lstStyle/>
                    <a:p>
                      <a:r>
                        <a:rPr lang="en-GB" sz="1700" kern="1200" dirty="0">
                          <a:solidFill>
                            <a:schemeClr val="tx1"/>
                          </a:solidFill>
                          <a:latin typeface="+mn-lt"/>
                          <a:ea typeface="+mn-ea"/>
                          <a:cs typeface="+mn-cs"/>
                        </a:rPr>
                        <a:t>FROM</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700" kern="1200" dirty="0">
                          <a:solidFill>
                            <a:schemeClr val="tx1"/>
                          </a:solidFill>
                          <a:latin typeface="+mn-lt"/>
                          <a:ea typeface="+mn-ea"/>
                          <a:cs typeface="+mn-cs"/>
                        </a:rPr>
                        <a:t>&lt;table or view&gt;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GB" sz="1700" kern="1200" dirty="0">
                          <a:solidFill>
                            <a:schemeClr val="tx1"/>
                          </a:solidFill>
                          <a:latin typeface="+mn-lt"/>
                          <a:ea typeface="+mn-ea"/>
                          <a:cs typeface="+mn-cs"/>
                        </a:rPr>
                        <a:t>WHERE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700" kern="1200" dirty="0">
                          <a:solidFill>
                            <a:schemeClr val="tx1"/>
                          </a:solidFill>
                          <a:latin typeface="+mn-lt"/>
                          <a:ea typeface="+mn-ea"/>
                          <a:cs typeface="+mn-cs"/>
                        </a:rPr>
                        <a:t>&lt;search condition&gt;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GB" sz="1700" kern="1200" dirty="0">
                          <a:solidFill>
                            <a:schemeClr val="tx1"/>
                          </a:solidFill>
                          <a:latin typeface="+mn-lt"/>
                          <a:ea typeface="+mn-ea"/>
                          <a:cs typeface="+mn-cs"/>
                        </a:rPr>
                        <a:t>GROUP BY</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700" kern="1200" dirty="0">
                          <a:solidFill>
                            <a:schemeClr val="tx1"/>
                          </a:solidFill>
                          <a:latin typeface="+mn-lt"/>
                          <a:ea typeface="+mn-ea"/>
                          <a:cs typeface="+mn-cs"/>
                        </a:rPr>
                        <a:t>&lt;group by list&gt;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r h="403391">
                <a:tc>
                  <a:txBody>
                    <a:bodyPr/>
                    <a:lstStyle/>
                    <a:p>
                      <a:r>
                        <a:rPr lang="en-GB" sz="1700" kern="1200" dirty="0">
                          <a:solidFill>
                            <a:schemeClr val="tx1"/>
                          </a:solidFill>
                          <a:latin typeface="+mn-lt"/>
                          <a:ea typeface="+mn-ea"/>
                          <a:cs typeface="+mn-cs"/>
                        </a:rPr>
                        <a:t>ORDER BY</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700" kern="1200" dirty="0">
                          <a:solidFill>
                            <a:schemeClr val="tx1"/>
                          </a:solidFill>
                          <a:latin typeface="+mn-lt"/>
                          <a:ea typeface="+mn-ea"/>
                          <a:cs typeface="+mn-cs"/>
                        </a:rPr>
                        <a:t>&lt;order by list&gt;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3253331"/>
                  </a:ext>
                </a:extLst>
              </a:tr>
            </a:tbl>
          </a:graphicData>
        </a:graphic>
      </p:graphicFrame>
    </p:spTree>
    <p:custDataLst>
      <p:tags r:id="rId1"/>
    </p:custDataLst>
    <p:extLst>
      <p:ext uri="{BB962C8B-B14F-4D97-AF65-F5344CB8AC3E}">
        <p14:creationId xmlns:p14="http://schemas.microsoft.com/office/powerpoint/2010/main" val="170719293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A5162C-E056-43B3-932C-5F1B15ACAFEF}"/>
              </a:ext>
            </a:extLst>
          </p:cNvPr>
          <p:cNvSpPr>
            <a:spLocks noGrp="1"/>
          </p:cNvSpPr>
          <p:nvPr>
            <p:ph type="title"/>
          </p:nvPr>
        </p:nvSpPr>
        <p:spPr/>
        <p:txBody>
          <a:bodyPr/>
          <a:lstStyle/>
          <a:p>
            <a:r>
              <a:rPr lang="en-US" dirty="0"/>
              <a:t>Example of SELECT statement</a:t>
            </a:r>
          </a:p>
        </p:txBody>
      </p:sp>
      <p:sp>
        <p:nvSpPr>
          <p:cNvPr id="5" name="Rectangle 4">
            <a:extLst>
              <a:ext uri="{FF2B5EF4-FFF2-40B4-BE49-F238E27FC236}">
                <a16:creationId xmlns:a16="http://schemas.microsoft.com/office/drawing/2014/main" id="{75E8C70B-8FC1-4C07-AA9D-6C9B602B9F1B}"/>
              </a:ext>
            </a:extLst>
          </p:cNvPr>
          <p:cNvSpPr/>
          <p:nvPr/>
        </p:nvSpPr>
        <p:spPr>
          <a:xfrm>
            <a:off x="313982" y="1092994"/>
            <a:ext cx="8507865" cy="3059906"/>
          </a:xfrm>
          <a:prstGeom prst="rect">
            <a:avLst/>
          </a:prstGeom>
          <a:solidFill>
            <a:schemeClr val="bg1">
              <a:lumMod val="95000"/>
            </a:schemeClr>
          </a:solidFill>
        </p:spPr>
        <p:txBody>
          <a:bodyPr wrap="square" lIns="100848" tIns="67232" rIns="100848" bIns="67232">
            <a:noAutofit/>
          </a:bodyPr>
          <a:lstStyle/>
          <a:p>
            <a:pPr>
              <a:spcBef>
                <a:spcPts val="441"/>
              </a:spcBef>
            </a:pPr>
            <a:r>
              <a:rPr lang="en-GB" sz="1765" dirty="0">
                <a:solidFill>
                  <a:srgbClr val="0000FF"/>
                </a:solidFill>
                <a:latin typeface="Consolas" panose="020B0609020204030204" pitchFamily="49" charset="0"/>
              </a:rPr>
              <a:t>SELECT</a:t>
            </a:r>
            <a:r>
              <a:rPr lang="en-GB" sz="1765" dirty="0">
                <a:solidFill>
                  <a:prstClr val="black"/>
                </a:solidFill>
                <a:latin typeface="Consolas" panose="020B0609020204030204" pitchFamily="49" charset="0"/>
              </a:rPr>
              <a:t> EmployeeId</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CC00CC"/>
                </a:solidFill>
                <a:latin typeface="Consolas" panose="020B0609020204030204" pitchFamily="49" charset="0"/>
              </a:rPr>
              <a:t>YEAR</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OrderDate</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0000FF"/>
                </a:solidFill>
                <a:latin typeface="Consolas" panose="020B0609020204030204" pitchFamily="49" charset="0"/>
              </a:rPr>
              <a:t>AS</a:t>
            </a:r>
            <a:r>
              <a:rPr lang="en-GB" sz="1765" dirty="0">
                <a:solidFill>
                  <a:prstClr val="black"/>
                </a:solidFill>
                <a:latin typeface="Consolas" panose="020B0609020204030204" pitchFamily="49" charset="0"/>
              </a:rPr>
              <a:t> OrderYear</a:t>
            </a:r>
          </a:p>
          <a:p>
            <a:pPr>
              <a:spcBef>
                <a:spcPts val="441"/>
              </a:spcBef>
            </a:pPr>
            <a:r>
              <a:rPr lang="en-US" sz="1765" dirty="0">
                <a:solidFill>
                  <a:srgbClr val="0000FF"/>
                </a:solidFill>
                <a:latin typeface="Consolas" panose="020B0609020204030204" pitchFamily="49" charset="0"/>
              </a:rPr>
              <a:t>FROM</a:t>
            </a:r>
            <a:r>
              <a:rPr lang="en-US" sz="1765" dirty="0">
                <a:solidFill>
                  <a:prstClr val="black"/>
                </a:solidFill>
                <a:latin typeface="Consolas" panose="020B0609020204030204" pitchFamily="49" charset="0"/>
              </a:rPr>
              <a:t> Sales</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Orders</a:t>
            </a:r>
          </a:p>
          <a:p>
            <a:pPr>
              <a:spcBef>
                <a:spcPts val="441"/>
              </a:spcBef>
            </a:pPr>
            <a:r>
              <a:rPr lang="en-US" sz="1765" dirty="0">
                <a:solidFill>
                  <a:srgbClr val="0000FF"/>
                </a:solidFill>
                <a:latin typeface="Consolas" panose="020B0609020204030204" pitchFamily="49" charset="0"/>
              </a:rPr>
              <a:t>WHERE</a:t>
            </a:r>
            <a:r>
              <a:rPr lang="en-US" sz="1765" dirty="0">
                <a:solidFill>
                  <a:prstClr val="black"/>
                </a:solidFill>
                <a:latin typeface="Consolas" panose="020B0609020204030204" pitchFamily="49" charset="0"/>
              </a:rPr>
              <a:t> CustomerId </a:t>
            </a:r>
            <a:r>
              <a:rPr lang="en-US" sz="1765" dirty="0">
                <a:solidFill>
                  <a:srgbClr val="808080"/>
                </a:solidFill>
                <a:latin typeface="Consolas" panose="020B0609020204030204" pitchFamily="49" charset="0"/>
              </a:rPr>
              <a:t>= </a:t>
            </a:r>
            <a:r>
              <a:rPr lang="en-US" sz="1765" dirty="0">
                <a:solidFill>
                  <a:prstClr val="black"/>
                </a:solidFill>
                <a:latin typeface="Consolas" panose="020B0609020204030204" pitchFamily="49" charset="0"/>
              </a:rPr>
              <a:t>71</a:t>
            </a:r>
          </a:p>
          <a:p>
            <a:pPr>
              <a:spcBef>
                <a:spcPts val="441"/>
              </a:spcBef>
            </a:pPr>
            <a:r>
              <a:rPr lang="en-US" sz="1765" dirty="0">
                <a:solidFill>
                  <a:srgbClr val="0000FF"/>
                </a:solidFill>
                <a:latin typeface="Consolas" panose="020B0609020204030204" pitchFamily="49" charset="0"/>
              </a:rPr>
              <a:t>GROUP</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YEAR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OrderDate</a:t>
            </a:r>
            <a:r>
              <a:rPr lang="en-US" sz="1765" dirty="0">
                <a:solidFill>
                  <a:srgbClr val="808080"/>
                </a:solidFill>
                <a:latin typeface="Consolas" panose="020B0609020204030204" pitchFamily="49" charset="0"/>
              </a:rPr>
              <a:t>)</a:t>
            </a:r>
            <a:endParaRPr lang="en-US" sz="1765" dirty="0">
              <a:solidFill>
                <a:prstClr val="black"/>
              </a:solidFill>
              <a:latin typeface="Consolas" panose="020B0609020204030204" pitchFamily="49" charset="0"/>
            </a:endParaRPr>
          </a:p>
          <a:p>
            <a:pPr>
              <a:spcBef>
                <a:spcPts val="441"/>
              </a:spcBef>
            </a:pPr>
            <a:r>
              <a:rPr lang="en-US" sz="1765" dirty="0">
                <a:solidFill>
                  <a:srgbClr val="0000FF"/>
                </a:solidFill>
                <a:latin typeface="Consolas" panose="020B0609020204030204" pitchFamily="49" charset="0"/>
              </a:rPr>
              <a:t>HAVING</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COUNT</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&gt;</a:t>
            </a:r>
            <a:r>
              <a:rPr lang="en-US" sz="1765" dirty="0">
                <a:solidFill>
                  <a:prstClr val="black"/>
                </a:solidFill>
                <a:latin typeface="Consolas" panose="020B0609020204030204" pitchFamily="49" charset="0"/>
              </a:rPr>
              <a:t> 1</a:t>
            </a:r>
          </a:p>
          <a:p>
            <a:pPr>
              <a:spcBef>
                <a:spcPts val="441"/>
              </a:spcBef>
            </a:pPr>
            <a:r>
              <a:rPr lang="en-US" sz="1765" dirty="0">
                <a:solidFill>
                  <a:srgbClr val="0000FF"/>
                </a:solidFill>
                <a:latin typeface="Consolas" panose="020B0609020204030204" pitchFamily="49" charset="0"/>
              </a:rPr>
              <a:t>ORDER</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OrderYear</a:t>
            </a:r>
            <a:r>
              <a:rPr lang="en-US" sz="1765"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174956002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C511E36-85C9-4652-9E76-DEFB8B0E428F}"/>
              </a:ext>
            </a:extLst>
          </p:cNvPr>
          <p:cNvSpPr>
            <a:spLocks noGrp="1"/>
          </p:cNvSpPr>
          <p:nvPr>
            <p:ph type="title"/>
          </p:nvPr>
        </p:nvSpPr>
        <p:spPr/>
        <p:txBody>
          <a:bodyPr/>
          <a:lstStyle/>
          <a:p>
            <a:r>
              <a:rPr lang="en-US" dirty="0"/>
              <a:t>Example of INSERT statement</a:t>
            </a:r>
          </a:p>
        </p:txBody>
      </p:sp>
      <p:sp>
        <p:nvSpPr>
          <p:cNvPr id="7" name="Content Placeholder 2">
            <a:extLst>
              <a:ext uri="{FF2B5EF4-FFF2-40B4-BE49-F238E27FC236}">
                <a16:creationId xmlns:a16="http://schemas.microsoft.com/office/drawing/2014/main" id="{4E597325-35B8-40C9-B016-5363FB13CAFE}"/>
              </a:ext>
            </a:extLst>
          </p:cNvPr>
          <p:cNvSpPr txBox="1">
            <a:spLocks/>
          </p:cNvSpPr>
          <p:nvPr/>
        </p:nvSpPr>
        <p:spPr>
          <a:xfrm>
            <a:off x="313983" y="882317"/>
            <a:ext cx="8527834" cy="369776"/>
          </a:xfrm>
          <a:prstGeom prst="rect">
            <a:avLst/>
          </a:prstGeom>
          <a:solidFill>
            <a:schemeClr val="bg1">
              <a:lumMod val="95000"/>
            </a:schemeClr>
          </a:solidFill>
        </p:spPr>
        <p:txBody>
          <a:bodyPr anchor="ct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765" kern="0" dirty="0">
                <a:solidFill>
                  <a:srgbClr val="000000"/>
                </a:solidFill>
                <a:latin typeface="+mj-lt"/>
              </a:rPr>
              <a:t>The INSERT ... VALUES statement inserts a new row</a:t>
            </a:r>
          </a:p>
        </p:txBody>
      </p:sp>
      <p:sp>
        <p:nvSpPr>
          <p:cNvPr id="5" name="AutoShape 3">
            <a:extLst>
              <a:ext uri="{C183D7F6-B498-43B3-948B-1728B52AA6E4}">
                <adec:decorative xmlns:adec="http://schemas.microsoft.com/office/drawing/2017/decorative" val="0"/>
              </a:ext>
            </a:extLst>
          </p:cNvPr>
          <p:cNvSpPr>
            <a:spLocks noChangeArrowheads="1"/>
          </p:cNvSpPr>
          <p:nvPr/>
        </p:nvSpPr>
        <p:spPr bwMode="auto">
          <a:xfrm>
            <a:off x="313983" y="882318"/>
            <a:ext cx="8527834" cy="1215076"/>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r>
              <a:rPr lang="en-US" sz="1471" dirty="0">
                <a:solidFill>
                  <a:srgbClr val="0000FF"/>
                </a:solidFill>
                <a:latin typeface="Consolas" panose="020B0609020204030204" pitchFamily="49" charset="0"/>
              </a:rPr>
              <a:t> </a:t>
            </a:r>
          </a:p>
          <a:p>
            <a:pPr lvl="0"/>
            <a:r>
              <a:rPr lang="en-US" sz="1471" dirty="0">
                <a:solidFill>
                  <a:srgbClr val="0000FF"/>
                </a:solidFill>
                <a:latin typeface="Consolas" panose="020B0609020204030204" pitchFamily="49" charset="0"/>
              </a:rPr>
              <a:t>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r>
              <a:rPr lang="en-US" sz="1471" dirty="0">
                <a:solidFill>
                  <a:srgbClr val="0000FF"/>
                </a:solidFill>
                <a:latin typeface="Consolas" panose="020B0609020204030204" pitchFamily="49" charset="0"/>
              </a:rPr>
              <a:t>VALUES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
        <p:nvSpPr>
          <p:cNvPr id="4" name="Content Placeholder 2"/>
          <p:cNvSpPr txBox="1">
            <a:spLocks/>
          </p:cNvSpPr>
          <p:nvPr/>
        </p:nvSpPr>
        <p:spPr>
          <a:xfrm>
            <a:off x="313983" y="2193484"/>
            <a:ext cx="8527834" cy="369776"/>
          </a:xfrm>
          <a:prstGeom prst="rect">
            <a:avLst/>
          </a:prstGeom>
          <a:solidFill>
            <a:schemeClr val="bg1">
              <a:lumMod val="95000"/>
            </a:schemeClr>
          </a:solidFill>
        </p:spPr>
        <p:txBody>
          <a:bodyPr anchor="ctr"/>
          <a:lstStyle>
            <a:defPPr>
              <a:defRPr lang="en-US"/>
            </a:defPPr>
            <a:lvl1pPr indent="0" fontAlgn="base">
              <a:lnSpc>
                <a:spcPct val="100000"/>
              </a:lnSpc>
              <a:spcBef>
                <a:spcPts val="600"/>
              </a:spcBef>
              <a:spcAft>
                <a:spcPct val="0"/>
              </a:spcAft>
              <a:buClr>
                <a:srgbClr val="0070C0"/>
              </a:buClr>
              <a:buSzPct val="90000"/>
              <a:buFont typeface="Arial" pitchFamily="34" charset="0"/>
              <a:buNone/>
              <a:defRPr sz="2400" kern="0">
                <a:solidFill>
                  <a:srgbClr val="000000"/>
                </a:solidFill>
                <a:latin typeface="+mj-lt"/>
                <a:ea typeface="Segoe UI" pitchFamily="34" charset="0"/>
                <a:cs typeface="Segoe UI" pitchFamily="34" charset="0"/>
              </a:defRPr>
            </a:lvl1pPr>
            <a:lvl2pPr marL="458788" indent="-169863" fontAlgn="base">
              <a:lnSpc>
                <a:spcPct val="100000"/>
              </a:lnSpc>
              <a:spcBef>
                <a:spcPts val="600"/>
              </a:spcBef>
              <a:spcAft>
                <a:spcPct val="0"/>
              </a:spcAft>
              <a:buClr>
                <a:srgbClr val="0070C0"/>
              </a:buClr>
              <a:buSzPct val="80000"/>
              <a:buFont typeface="Arial" pitchFamily="34" charset="0"/>
              <a:buChar char="•"/>
              <a:defRPr sz="2400">
                <a:latin typeface="Segoe UI" pitchFamily="34" charset="0"/>
                <a:ea typeface="Segoe UI" pitchFamily="34" charset="0"/>
                <a:cs typeface="Segoe UI" pitchFamily="34" charset="0"/>
              </a:defRPr>
            </a:lvl2pPr>
            <a:lvl3pPr marL="854075" indent="-173038" fontAlgn="base">
              <a:lnSpc>
                <a:spcPct val="100000"/>
              </a:lnSpc>
              <a:spcBef>
                <a:spcPts val="600"/>
              </a:spcBef>
              <a:spcAft>
                <a:spcPct val="0"/>
              </a:spcAft>
              <a:buClr>
                <a:srgbClr val="0070C0"/>
              </a:buClr>
              <a:buSzPct val="80000"/>
              <a:buFont typeface="Arial" pitchFamily="34" charset="0"/>
              <a:buChar char="•"/>
              <a:defRPr sz="2000">
                <a:latin typeface="Segoe UI" pitchFamily="34" charset="0"/>
                <a:ea typeface="Segoe UI" pitchFamily="34" charset="0"/>
                <a:cs typeface="Segoe UI" pitchFamily="34" charset="0"/>
              </a:defRPr>
            </a:lvl3pPr>
            <a:lvl4pPr marL="1254125" indent="-165100"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4pPr>
            <a:lvl5pPr marL="1544638" indent="-168275"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5pPr>
            <a:lvl6pPr marL="2001838" indent="-168275" fontAlgn="base">
              <a:lnSpc>
                <a:spcPct val="90000"/>
              </a:lnSpc>
              <a:spcBef>
                <a:spcPct val="70000"/>
              </a:spcBef>
              <a:spcAft>
                <a:spcPct val="0"/>
              </a:spcAft>
              <a:buClr>
                <a:srgbClr val="2D4A6D"/>
              </a:buClr>
              <a:buSzPct val="90000"/>
              <a:buChar char="•"/>
              <a:defRPr sz="1600"/>
            </a:lvl6pPr>
            <a:lvl7pPr marL="2459038" indent="-168275" fontAlgn="base">
              <a:lnSpc>
                <a:spcPct val="90000"/>
              </a:lnSpc>
              <a:spcBef>
                <a:spcPct val="70000"/>
              </a:spcBef>
              <a:spcAft>
                <a:spcPct val="0"/>
              </a:spcAft>
              <a:buClr>
                <a:srgbClr val="2D4A6D"/>
              </a:buClr>
              <a:buSzPct val="90000"/>
              <a:buChar char="•"/>
              <a:defRPr sz="1600"/>
            </a:lvl7pPr>
            <a:lvl8pPr marL="2916238" indent="-168275" fontAlgn="base">
              <a:lnSpc>
                <a:spcPct val="90000"/>
              </a:lnSpc>
              <a:spcBef>
                <a:spcPct val="70000"/>
              </a:spcBef>
              <a:spcAft>
                <a:spcPct val="0"/>
              </a:spcAft>
              <a:buClr>
                <a:srgbClr val="2D4A6D"/>
              </a:buClr>
              <a:buSzPct val="90000"/>
              <a:buChar char="•"/>
              <a:defRPr sz="1600"/>
            </a:lvl8pPr>
            <a:lvl9pPr marL="3373438" indent="-168275" fontAlgn="base">
              <a:lnSpc>
                <a:spcPct val="90000"/>
              </a:lnSpc>
              <a:spcBef>
                <a:spcPct val="70000"/>
              </a:spcBef>
              <a:spcAft>
                <a:spcPct val="0"/>
              </a:spcAft>
              <a:buClr>
                <a:srgbClr val="2D4A6D"/>
              </a:buClr>
              <a:buSzPct val="90000"/>
              <a:buChar char="•"/>
              <a:defRPr sz="1600"/>
            </a:lvl9pPr>
          </a:lstStyle>
          <a:p>
            <a:r>
              <a:rPr lang="en-US" sz="1765" dirty="0"/>
              <a:t>Table and row constructors add multirow capability to INSERT ... VALUES</a:t>
            </a:r>
          </a:p>
        </p:txBody>
      </p:sp>
      <p:sp>
        <p:nvSpPr>
          <p:cNvPr id="6" name="AutoShape 3">
            <a:extLst>
              <a:ext uri="{C183D7F6-B498-43B3-948B-1728B52AA6E4}">
                <adec:decorative xmlns:adec="http://schemas.microsoft.com/office/drawing/2017/decorative" val="0"/>
              </a:ext>
            </a:extLst>
          </p:cNvPr>
          <p:cNvSpPr>
            <a:spLocks noChangeArrowheads="1"/>
          </p:cNvSpPr>
          <p:nvPr/>
        </p:nvSpPr>
        <p:spPr bwMode="auto">
          <a:xfrm>
            <a:off x="313983" y="2193485"/>
            <a:ext cx="8527834" cy="1920865"/>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endParaRPr lang="en-US" sz="1471" dirty="0">
              <a:solidFill>
                <a:srgbClr val="0000FF"/>
              </a:solidFill>
              <a:latin typeface="Consolas" panose="020B0609020204030204" pitchFamily="49" charset="0"/>
            </a:endParaRPr>
          </a:p>
          <a:p>
            <a:pPr lvl="0"/>
            <a:r>
              <a:rPr lang="en-US" sz="1471" dirty="0">
                <a:solidFill>
                  <a:srgbClr val="0000FF"/>
                </a:solidFill>
                <a:latin typeface="Consolas" panose="020B0609020204030204" pitchFamily="49" charset="0"/>
              </a:rPr>
              <a:t>VALUES</a:t>
            </a:r>
            <a:endParaRPr lang="en-US" sz="1471" dirty="0">
              <a:solidFill>
                <a:prstClr val="black"/>
              </a:solidFill>
              <a:latin typeface="Consolas" panose="020B0609020204030204" pitchFamily="49" charset="0"/>
            </a:endParaRP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10256</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0.10</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8632691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timw.info/dp900</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83327E-6591-4B58-9790-B9778D233038}"/>
              </a:ext>
            </a:extLst>
          </p:cNvPr>
          <p:cNvSpPr>
            <a:spLocks noGrp="1"/>
          </p:cNvSpPr>
          <p:nvPr>
            <p:ph type="title"/>
          </p:nvPr>
        </p:nvSpPr>
        <p:spPr/>
        <p:txBody>
          <a:bodyPr/>
          <a:lstStyle/>
          <a:p>
            <a:r>
              <a:rPr lang="en-US" dirty="0"/>
              <a:t>Use DDL statements</a:t>
            </a:r>
          </a:p>
        </p:txBody>
      </p:sp>
      <p:graphicFrame>
        <p:nvGraphicFramePr>
          <p:cNvPr id="2" name="Table 6">
            <a:extLst>
              <a:ext uri="{FF2B5EF4-FFF2-40B4-BE49-F238E27FC236}">
                <a16:creationId xmlns:a16="http://schemas.microsoft.com/office/drawing/2014/main" id="{171C5FD8-C38C-473C-80C3-B78D8B98B903}"/>
              </a:ext>
            </a:extLst>
          </p:cNvPr>
          <p:cNvGraphicFramePr>
            <a:graphicFrameLocks noGrp="1"/>
          </p:cNvGraphicFramePr>
          <p:nvPr/>
        </p:nvGraphicFramePr>
        <p:xfrm>
          <a:off x="313984" y="1092994"/>
          <a:ext cx="8516036" cy="2124553"/>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kern="1200" dirty="0">
                          <a:solidFill>
                            <a:schemeClr val="tx1"/>
                          </a:solidFill>
                          <a:latin typeface="+mn-lt"/>
                          <a:ea typeface="+mn-ea"/>
                          <a:cs typeface="+mn-cs"/>
                        </a:rPr>
                        <a:t>CREATE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Create a new object in the database, such as a table or a view</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571490">
                <a:tc>
                  <a:txBody>
                    <a:bodyPr/>
                    <a:lstStyle/>
                    <a:p>
                      <a:r>
                        <a:rPr lang="en-US" sz="1700" kern="1200" dirty="0">
                          <a:solidFill>
                            <a:schemeClr val="tx1"/>
                          </a:solidFill>
                          <a:latin typeface="+mn-lt"/>
                          <a:ea typeface="+mn-ea"/>
                          <a:cs typeface="+mn-cs"/>
                        </a:rPr>
                        <a:t>ALTER</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Modify the structure of an object. For instance, altering a table to add a new column.</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kern="1200" dirty="0">
                          <a:solidFill>
                            <a:schemeClr val="tx1"/>
                          </a:solidFill>
                          <a:latin typeface="+mn-lt"/>
                          <a:ea typeface="+mn-ea"/>
                          <a:cs typeface="+mn-cs"/>
                        </a:rPr>
                        <a:t>DROP</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Remove an object from the database.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kern="1200" dirty="0">
                          <a:solidFill>
                            <a:schemeClr val="tx1"/>
                          </a:solidFill>
                          <a:latin typeface="+mn-lt"/>
                          <a:ea typeface="+mn-ea"/>
                          <a:cs typeface="+mn-cs"/>
                        </a:rPr>
                        <a:t>RENAME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Rename an existing object.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396532355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9EBF3-7A37-409A-90D1-CF7417737F98}"/>
              </a:ext>
            </a:extLst>
          </p:cNvPr>
          <p:cNvSpPr>
            <a:spLocks noGrp="1"/>
          </p:cNvSpPr>
          <p:nvPr>
            <p:ph type="title"/>
          </p:nvPr>
        </p:nvSpPr>
        <p:spPr/>
        <p:txBody>
          <a:bodyPr/>
          <a:lstStyle/>
          <a:p>
            <a:r>
              <a:rPr lang="en-US" dirty="0"/>
              <a:t>Example of CREATE statement</a:t>
            </a:r>
          </a:p>
        </p:txBody>
      </p:sp>
      <p:sp>
        <p:nvSpPr>
          <p:cNvPr id="4" name="Rectangle 3">
            <a:extLst>
              <a:ext uri="{FF2B5EF4-FFF2-40B4-BE49-F238E27FC236}">
                <a16:creationId xmlns:a16="http://schemas.microsoft.com/office/drawing/2014/main" id="{E18F2535-55ED-4C72-A2E0-FC8B29C1A419}"/>
              </a:ext>
            </a:extLst>
          </p:cNvPr>
          <p:cNvSpPr/>
          <p:nvPr/>
        </p:nvSpPr>
        <p:spPr>
          <a:xfrm>
            <a:off x="313982" y="1092993"/>
            <a:ext cx="8507865" cy="3063259"/>
          </a:xfrm>
          <a:prstGeom prst="rect">
            <a:avLst/>
          </a:prstGeom>
          <a:solidFill>
            <a:schemeClr val="bg1">
              <a:lumMod val="95000"/>
            </a:schemeClr>
          </a:solidFill>
        </p:spPr>
        <p:txBody>
          <a:bodyPr wrap="square" lIns="100848" tIns="67232" rIns="100848" bIns="67232">
            <a:noAutofit/>
          </a:bodyPr>
          <a:lstStyle/>
          <a:p>
            <a:pPr>
              <a:spcAft>
                <a:spcPts val="441"/>
              </a:spcAft>
              <a:defRPr/>
            </a:pPr>
            <a:r>
              <a:rPr lang="en-US" sz="1765" dirty="0">
                <a:solidFill>
                  <a:srgbClr val="0000FF"/>
                </a:solidFill>
                <a:latin typeface="Consolas" panose="020B0609020204030204" pitchFamily="49" charset="0"/>
              </a:rPr>
              <a:t>CREATE</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TABLE</a:t>
            </a:r>
            <a:r>
              <a:rPr lang="en-US" sz="1765" dirty="0">
                <a:solidFill>
                  <a:prstClr val="black"/>
                </a:solidFill>
                <a:latin typeface="Consolas" panose="020B0609020204030204" pitchFamily="49" charset="0"/>
              </a:rPr>
              <a:t> Mytable</a:t>
            </a:r>
          </a:p>
          <a:p>
            <a:pPr>
              <a:spcAft>
                <a:spcPts val="441"/>
              </a:spcAft>
              <a:defRPr/>
            </a:pP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Mycolumn1 </a:t>
            </a:r>
            <a:r>
              <a:rPr lang="en-US" sz="1765" dirty="0">
                <a:solidFill>
                  <a:srgbClr val="0000FF"/>
                </a:solidFill>
                <a:latin typeface="Consolas" panose="020B0609020204030204" pitchFamily="49" charset="0"/>
              </a:rPr>
              <a:t>int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PRIMARY KEY, </a:t>
            </a:r>
            <a:r>
              <a:rPr lang="en-US" sz="1765" dirty="0">
                <a:solidFill>
                  <a:prstClr val="black"/>
                </a:solidFill>
                <a:latin typeface="Consolas" panose="020B0609020204030204" pitchFamily="49" charset="0"/>
              </a:rPr>
              <a:t>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50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br>
              <a:rPr lang="en-US" sz="1765" dirty="0">
                <a:solidFill>
                  <a:prstClr val="black"/>
                </a:solidFill>
                <a:latin typeface="Consolas" panose="020B0609020204030204" pitchFamily="49" charset="0"/>
              </a:rPr>
            </a:br>
            <a:r>
              <a:rPr lang="en-US" sz="1765" dirty="0">
                <a:solidFill>
                  <a:srgbClr val="808080"/>
                </a:solidFill>
                <a:latin typeface="Consolas" panose="020B0609020204030204" pitchFamily="49" charset="0"/>
              </a:rPr>
              <a:t>NULL ,</a:t>
            </a:r>
            <a:r>
              <a:rPr lang="en-US" sz="1765" dirty="0">
                <a:solidFill>
                  <a:prstClr val="black"/>
                </a:solidFill>
                <a:latin typeface="Consolas" panose="020B0609020204030204" pitchFamily="49" charset="0"/>
              </a:rPr>
              <a:t> 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10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a:t>
            </a:r>
            <a:endParaRPr lang="en-US" sz="1765" dirty="0">
              <a:solidFill>
                <a:prstClr val="black"/>
              </a:solidFill>
              <a:latin typeface="Consolas" panose="020B0609020204030204" pitchFamily="49" charset="0"/>
            </a:endParaRPr>
          </a:p>
        </p:txBody>
      </p:sp>
    </p:spTree>
    <p:extLst>
      <p:ext uri="{BB962C8B-B14F-4D97-AF65-F5344CB8AC3E}">
        <p14:creationId xmlns:p14="http://schemas.microsoft.com/office/powerpoint/2010/main" val="269092550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2398909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11E0-0024-4694-BC8D-D604D30E7FB7}"/>
              </a:ext>
            </a:extLst>
          </p:cNvPr>
          <p:cNvSpPr>
            <a:spLocks noGrp="1"/>
          </p:cNvSpPr>
          <p:nvPr>
            <p:ph type="title"/>
          </p:nvPr>
        </p:nvSpPr>
        <p:spPr/>
        <p:txBody>
          <a:bodyPr/>
          <a:lstStyle/>
          <a:p>
            <a:r>
              <a:rPr lang="en-US" dirty="0"/>
              <a:t>What is data ingestion?</a:t>
            </a:r>
          </a:p>
        </p:txBody>
      </p:sp>
      <p:pic>
        <p:nvPicPr>
          <p:cNvPr id="4" name="Picture 3" descr="A typical data analytics architecture depicting three sections, namely data ingestion, processing, and exploration. The first section takes raw data from Critical device, financial transactions and point-of-scale which is then carried to the second section for data processing. The processed data then gets exported as queries and visualizations">
            <a:extLst>
              <a:ext uri="{FF2B5EF4-FFF2-40B4-BE49-F238E27FC236}">
                <a16:creationId xmlns:a16="http://schemas.microsoft.com/office/drawing/2014/main" id="{C7F91EAE-C5C0-46F3-9ED0-133064474A0D}"/>
              </a:ext>
            </a:extLst>
          </p:cNvPr>
          <p:cNvPicPr>
            <a:picLocks noChangeAspect="1"/>
          </p:cNvPicPr>
          <p:nvPr/>
        </p:nvPicPr>
        <p:blipFill>
          <a:blip r:embed="rId3"/>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7749675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11E0-0024-4694-BC8D-D604D30E7FB7}"/>
              </a:ext>
            </a:extLst>
          </p:cNvPr>
          <p:cNvSpPr>
            <a:spLocks noGrp="1"/>
          </p:cNvSpPr>
          <p:nvPr>
            <p:ph type="title"/>
          </p:nvPr>
        </p:nvSpPr>
        <p:spPr/>
        <p:txBody>
          <a:bodyPr/>
          <a:lstStyle/>
          <a:p>
            <a:r>
              <a:rPr lang="en-US" dirty="0"/>
              <a:t>What is data processing?</a:t>
            </a:r>
          </a:p>
        </p:txBody>
      </p:sp>
      <p:pic>
        <p:nvPicPr>
          <p:cNvPr id="4" name="Picture 3"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6A7F2E21-8C4E-437F-A548-CA93DC18EE2E}"/>
              </a:ext>
            </a:extLst>
          </p:cNvPr>
          <p:cNvPicPr>
            <a:picLocks noChangeAspect="1"/>
          </p:cNvPicPr>
          <p:nvPr/>
        </p:nvPicPr>
        <p:blipFill>
          <a:blip r:embed="rId3"/>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25071852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11E0-0024-4694-BC8D-D604D30E7FB7}"/>
              </a:ext>
            </a:extLst>
          </p:cNvPr>
          <p:cNvSpPr>
            <a:spLocks noGrp="1"/>
          </p:cNvSpPr>
          <p:nvPr>
            <p:ph type="title"/>
          </p:nvPr>
        </p:nvSpPr>
        <p:spPr/>
        <p:txBody>
          <a:bodyPr/>
          <a:lstStyle/>
          <a:p>
            <a:r>
              <a:rPr lang="en-US" dirty="0"/>
              <a:t>What is ETL? </a:t>
            </a:r>
          </a:p>
        </p:txBody>
      </p:sp>
      <p:pic>
        <p:nvPicPr>
          <p:cNvPr id="8" name="Picture 7"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31CED923-E51F-4051-8648-8BCEA45024CA}"/>
              </a:ext>
            </a:extLst>
          </p:cNvPr>
          <p:cNvPicPr>
            <a:picLocks noChangeAspect="1"/>
          </p:cNvPicPr>
          <p:nvPr/>
        </p:nvPicPr>
        <p:blipFill>
          <a:blip r:embed="rId3"/>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35810801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11E0-0024-4694-BC8D-D604D30E7FB7}"/>
              </a:ext>
            </a:extLst>
          </p:cNvPr>
          <p:cNvSpPr>
            <a:spLocks noGrp="1"/>
          </p:cNvSpPr>
          <p:nvPr>
            <p:ph type="title"/>
          </p:nvPr>
        </p:nvSpPr>
        <p:spPr/>
        <p:txBody>
          <a:bodyPr/>
          <a:lstStyle/>
          <a:p>
            <a:r>
              <a:rPr lang="en-US" dirty="0"/>
              <a:t>What is ELT?  </a:t>
            </a:r>
          </a:p>
        </p:txBody>
      </p:sp>
      <p:pic>
        <p:nvPicPr>
          <p:cNvPr id="4" name="Picture 3"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ECB625CF-6323-4B2F-BD27-CABB7CFA66E1}"/>
              </a:ext>
            </a:extLst>
          </p:cNvPr>
          <p:cNvPicPr>
            <a:picLocks noChangeAspect="1"/>
          </p:cNvPicPr>
          <p:nvPr/>
        </p:nvPicPr>
        <p:blipFill>
          <a:blip r:embed="rId3"/>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152567068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CBA9C-2FC9-43CC-9493-393D87B3ED96}"/>
              </a:ext>
            </a:extLst>
          </p:cNvPr>
          <p:cNvSpPr>
            <a:spLocks noGrp="1"/>
          </p:cNvSpPr>
          <p:nvPr>
            <p:ph type="title"/>
          </p:nvPr>
        </p:nvSpPr>
        <p:spPr/>
        <p:txBody>
          <a:bodyPr/>
          <a:lstStyle/>
          <a:p>
            <a:r>
              <a:rPr lang="en-US" dirty="0"/>
              <a:t>Explore data visualization</a:t>
            </a:r>
          </a:p>
        </p:txBody>
      </p:sp>
      <p:sp>
        <p:nvSpPr>
          <p:cNvPr id="3" name="Text Placeholder 2">
            <a:extLst>
              <a:ext uri="{FF2B5EF4-FFF2-40B4-BE49-F238E27FC236}">
                <a16:creationId xmlns:a16="http://schemas.microsoft.com/office/drawing/2014/main" id="{0A59183C-444A-4CEF-A1D3-E83546EF69E2}"/>
              </a:ext>
            </a:extLst>
          </p:cNvPr>
          <p:cNvSpPr>
            <a:spLocks noGrp="1"/>
          </p:cNvSpPr>
          <p:nvPr>
            <p:ph type="body" sz="quarter" idx="10"/>
          </p:nvPr>
        </p:nvSpPr>
        <p:spPr>
          <a:xfrm>
            <a:off x="313982" y="783925"/>
            <a:ext cx="8505951" cy="300083"/>
          </a:xfrm>
        </p:spPr>
        <p:txBody>
          <a:bodyPr/>
          <a:lstStyle/>
          <a:p>
            <a:r>
              <a:rPr lang="en-US" dirty="0">
                <a:solidFill>
                  <a:schemeClr val="tx1"/>
                </a:solidFill>
              </a:rPr>
              <a:t>Power BI: A collection of software, services, apps, and connectors</a:t>
            </a:r>
          </a:p>
        </p:txBody>
      </p:sp>
      <p:pic>
        <p:nvPicPr>
          <p:cNvPr id="18" name="Picture 17" descr="Diagram showing different clients such as Microsoft Edge, Access, Excel, SQL and Mail Chimp that sends data to Power BI which converts into a visualization dasboard">
            <a:extLst>
              <a:ext uri="{FF2B5EF4-FFF2-40B4-BE49-F238E27FC236}">
                <a16:creationId xmlns:a16="http://schemas.microsoft.com/office/drawing/2014/main" id="{25B9DF7C-2B50-4E10-91E1-D462B5F7442B}"/>
              </a:ext>
            </a:extLst>
          </p:cNvPr>
          <p:cNvPicPr>
            <a:picLocks noChangeAspect="1"/>
          </p:cNvPicPr>
          <p:nvPr/>
        </p:nvPicPr>
        <p:blipFill>
          <a:blip r:embed="rId3"/>
          <a:stretch>
            <a:fillRect/>
          </a:stretch>
        </p:blipFill>
        <p:spPr>
          <a:xfrm>
            <a:off x="320279" y="1206468"/>
            <a:ext cx="8525637" cy="2952369"/>
          </a:xfrm>
          <a:prstGeom prst="rect">
            <a:avLst/>
          </a:prstGeom>
        </p:spPr>
      </p:pic>
    </p:spTree>
    <p:extLst>
      <p:ext uri="{BB962C8B-B14F-4D97-AF65-F5344CB8AC3E}">
        <p14:creationId xmlns:p14="http://schemas.microsoft.com/office/powerpoint/2010/main" val="314829441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CBA9C-2FC9-43CC-9493-393D87B3ED96}"/>
              </a:ext>
            </a:extLst>
          </p:cNvPr>
          <p:cNvSpPr>
            <a:spLocks noGrp="1"/>
          </p:cNvSpPr>
          <p:nvPr>
            <p:ph type="title"/>
          </p:nvPr>
        </p:nvSpPr>
        <p:spPr/>
        <p:txBody>
          <a:bodyPr/>
          <a:lstStyle/>
          <a:p>
            <a:r>
              <a:rPr lang="en-US" dirty="0"/>
              <a:t>Power BI</a:t>
            </a:r>
          </a:p>
        </p:txBody>
      </p:sp>
      <p:sp>
        <p:nvSpPr>
          <p:cNvPr id="3" name="Text Placeholder 2">
            <a:extLst>
              <a:ext uri="{FF2B5EF4-FFF2-40B4-BE49-F238E27FC236}">
                <a16:creationId xmlns:a16="http://schemas.microsoft.com/office/drawing/2014/main" id="{0A59183C-444A-4CEF-A1D3-E83546EF69E2}"/>
              </a:ext>
            </a:extLst>
          </p:cNvPr>
          <p:cNvSpPr>
            <a:spLocks noGrp="1"/>
          </p:cNvSpPr>
          <p:nvPr>
            <p:ph type="body" sz="quarter" idx="10"/>
          </p:nvPr>
        </p:nvSpPr>
        <p:spPr>
          <a:xfrm>
            <a:off x="313982" y="783925"/>
            <a:ext cx="8505951" cy="300083"/>
          </a:xfrm>
        </p:spPr>
        <p:txBody>
          <a:bodyPr/>
          <a:lstStyle/>
          <a:p>
            <a:r>
              <a:rPr lang="en-US" dirty="0"/>
              <a:t>Visualizations</a:t>
            </a:r>
          </a:p>
        </p:txBody>
      </p:sp>
      <p:grpSp>
        <p:nvGrpSpPr>
          <p:cNvPr id="44" name="Group 43" descr="Example of a line chart">
            <a:extLst>
              <a:ext uri="{FF2B5EF4-FFF2-40B4-BE49-F238E27FC236}">
                <a16:creationId xmlns:a16="http://schemas.microsoft.com/office/drawing/2014/main" id="{B1538145-2413-427D-9882-76E091891DFB}"/>
              </a:ext>
            </a:extLst>
          </p:cNvPr>
          <p:cNvGrpSpPr/>
          <p:nvPr/>
        </p:nvGrpSpPr>
        <p:grpSpPr>
          <a:xfrm>
            <a:off x="240711" y="1196458"/>
            <a:ext cx="2456107" cy="1324769"/>
            <a:chOff x="320948" y="1595276"/>
            <a:chExt cx="3649658" cy="2153325"/>
          </a:xfrm>
        </p:grpSpPr>
        <p:pic>
          <p:nvPicPr>
            <p:cNvPr id="27" name="Picture 26" descr="Chart, line chart&#10;&#10;Description automatically generated">
              <a:extLst>
                <a:ext uri="{FF2B5EF4-FFF2-40B4-BE49-F238E27FC236}">
                  <a16:creationId xmlns:a16="http://schemas.microsoft.com/office/drawing/2014/main" id="{4E9077CE-EC2B-4903-B834-A6AAF7D2FDBE}"/>
                </a:ext>
              </a:extLst>
            </p:cNvPr>
            <p:cNvPicPr>
              <a:picLocks noChangeAspect="1"/>
            </p:cNvPicPr>
            <p:nvPr/>
          </p:nvPicPr>
          <p:blipFill>
            <a:blip r:embed="rId3"/>
            <a:stretch>
              <a:fillRect/>
            </a:stretch>
          </p:blipFill>
          <p:spPr>
            <a:xfrm>
              <a:off x="418644" y="1639506"/>
              <a:ext cx="3105310" cy="2040633"/>
            </a:xfrm>
            <a:prstGeom prst="rect">
              <a:avLst/>
            </a:prstGeom>
          </p:spPr>
        </p:pic>
        <p:sp>
          <p:nvSpPr>
            <p:cNvPr id="41" name="Rectangle 40">
              <a:extLst>
                <a:ext uri="{FF2B5EF4-FFF2-40B4-BE49-F238E27FC236}">
                  <a16:creationId xmlns:a16="http://schemas.microsoft.com/office/drawing/2014/main" id="{CD60DB63-397F-42B5-948B-5CBD7EA05317}"/>
                </a:ext>
                <a:ext uri="{C183D7F6-B498-43B3-948B-1728B52AA6E4}">
                  <adec:decorative xmlns:adec="http://schemas.microsoft.com/office/drawing/2017/decorative" val="1"/>
                </a:ext>
              </a:extLst>
            </p:cNvPr>
            <p:cNvSpPr/>
            <p:nvPr/>
          </p:nvSpPr>
          <p:spPr bwMode="auto">
            <a:xfrm>
              <a:off x="320948" y="1595276"/>
              <a:ext cx="3649658" cy="2153325"/>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descr="example of a treemap ">
            <a:extLst>
              <a:ext uri="{FF2B5EF4-FFF2-40B4-BE49-F238E27FC236}">
                <a16:creationId xmlns:a16="http://schemas.microsoft.com/office/drawing/2014/main" id="{CB617197-C6CC-469D-B7C8-31F76AD87E7F}"/>
              </a:ext>
            </a:extLst>
          </p:cNvPr>
          <p:cNvGrpSpPr/>
          <p:nvPr/>
        </p:nvGrpSpPr>
        <p:grpSpPr>
          <a:xfrm>
            <a:off x="240711" y="2810164"/>
            <a:ext cx="2456107" cy="1301324"/>
            <a:chOff x="320948" y="3746884"/>
            <a:chExt cx="3274809" cy="1735099"/>
          </a:xfrm>
        </p:grpSpPr>
        <p:pic>
          <p:nvPicPr>
            <p:cNvPr id="35" name="Picture 34" descr="Chart, treemap chart&#10;&#10;Description automatically generated">
              <a:extLst>
                <a:ext uri="{FF2B5EF4-FFF2-40B4-BE49-F238E27FC236}">
                  <a16:creationId xmlns:a16="http://schemas.microsoft.com/office/drawing/2014/main" id="{613B8237-7C7C-4BF6-AF3C-48A27F21CEDF}"/>
                </a:ext>
              </a:extLst>
            </p:cNvPr>
            <p:cNvPicPr>
              <a:picLocks noChangeAspect="1"/>
            </p:cNvPicPr>
            <p:nvPr/>
          </p:nvPicPr>
          <p:blipFill>
            <a:blip r:embed="rId4"/>
            <a:stretch>
              <a:fillRect/>
            </a:stretch>
          </p:blipFill>
          <p:spPr>
            <a:xfrm>
              <a:off x="544810" y="3810054"/>
              <a:ext cx="2827084" cy="1607399"/>
            </a:xfrm>
            <a:prstGeom prst="rect">
              <a:avLst/>
            </a:prstGeom>
          </p:spPr>
        </p:pic>
        <p:sp>
          <p:nvSpPr>
            <p:cNvPr id="47" name="Rectangle 46">
              <a:extLst>
                <a:ext uri="{FF2B5EF4-FFF2-40B4-BE49-F238E27FC236}">
                  <a16:creationId xmlns:a16="http://schemas.microsoft.com/office/drawing/2014/main" id="{DD023B80-F37A-4707-8F7C-92A24152BC39}"/>
                </a:ext>
                <a:ext uri="{C183D7F6-B498-43B3-948B-1728B52AA6E4}">
                  <adec:decorative xmlns:adec="http://schemas.microsoft.com/office/drawing/2017/decorative" val="1"/>
                </a:ext>
              </a:extLst>
            </p:cNvPr>
            <p:cNvSpPr/>
            <p:nvPr/>
          </p:nvSpPr>
          <p:spPr bwMode="auto">
            <a:xfrm>
              <a:off x="320948" y="3746884"/>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9" name="Group 58" descr="example of a bar chart">
            <a:extLst>
              <a:ext uri="{FF2B5EF4-FFF2-40B4-BE49-F238E27FC236}">
                <a16:creationId xmlns:a16="http://schemas.microsoft.com/office/drawing/2014/main" id="{A642E657-BAF5-4592-95AD-4F099A222BEF}"/>
              </a:ext>
            </a:extLst>
          </p:cNvPr>
          <p:cNvGrpSpPr/>
          <p:nvPr/>
        </p:nvGrpSpPr>
        <p:grpSpPr>
          <a:xfrm>
            <a:off x="2904451" y="1208179"/>
            <a:ext cx="2456107" cy="1301324"/>
            <a:chOff x="3872601" y="1610905"/>
            <a:chExt cx="3274809" cy="1735099"/>
          </a:xfrm>
        </p:grpSpPr>
        <p:pic>
          <p:nvPicPr>
            <p:cNvPr id="31" name="Picture 30" descr="Chart, bar chart&#10;&#10;Description automatically generated">
              <a:extLst>
                <a:ext uri="{FF2B5EF4-FFF2-40B4-BE49-F238E27FC236}">
                  <a16:creationId xmlns:a16="http://schemas.microsoft.com/office/drawing/2014/main" id="{BB9AF924-5532-42C1-959C-6CE6B5D21888}"/>
                </a:ext>
              </a:extLst>
            </p:cNvPr>
            <p:cNvPicPr>
              <a:picLocks noChangeAspect="1"/>
            </p:cNvPicPr>
            <p:nvPr/>
          </p:nvPicPr>
          <p:blipFill>
            <a:blip r:embed="rId5"/>
            <a:stretch>
              <a:fillRect/>
            </a:stretch>
          </p:blipFill>
          <p:spPr>
            <a:xfrm>
              <a:off x="3954149" y="1666534"/>
              <a:ext cx="3047418" cy="1623839"/>
            </a:xfrm>
            <a:prstGeom prst="rect">
              <a:avLst/>
            </a:prstGeom>
          </p:spPr>
        </p:pic>
        <p:sp>
          <p:nvSpPr>
            <p:cNvPr id="49" name="Rectangle 48">
              <a:extLst>
                <a:ext uri="{FF2B5EF4-FFF2-40B4-BE49-F238E27FC236}">
                  <a16:creationId xmlns:a16="http://schemas.microsoft.com/office/drawing/2014/main" id="{CA9EA740-F39A-4A81-BE06-9BCF8B866AA6}"/>
                </a:ext>
                <a:ext uri="{C183D7F6-B498-43B3-948B-1728B52AA6E4}">
                  <adec:decorative xmlns:adec="http://schemas.microsoft.com/office/drawing/2017/decorative" val="1"/>
                </a:ext>
              </a:extLst>
            </p:cNvPr>
            <p:cNvSpPr/>
            <p:nvPr/>
          </p:nvSpPr>
          <p:spPr bwMode="auto">
            <a:xfrm>
              <a:off x="3872601" y="1610905"/>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0" name="Group 59" descr="example of a bubble chart">
            <a:extLst>
              <a:ext uri="{FF2B5EF4-FFF2-40B4-BE49-F238E27FC236}">
                <a16:creationId xmlns:a16="http://schemas.microsoft.com/office/drawing/2014/main" id="{CDCC12B5-9B8B-456D-B177-92E80EEDD602}"/>
              </a:ext>
            </a:extLst>
          </p:cNvPr>
          <p:cNvGrpSpPr/>
          <p:nvPr/>
        </p:nvGrpSpPr>
        <p:grpSpPr>
          <a:xfrm>
            <a:off x="2904451" y="2808368"/>
            <a:ext cx="2456107" cy="1301324"/>
            <a:chOff x="3872601" y="3744490"/>
            <a:chExt cx="3274809" cy="1735099"/>
          </a:xfrm>
        </p:grpSpPr>
        <p:pic>
          <p:nvPicPr>
            <p:cNvPr id="29" name="Picture 28" descr="Chart, scatter chart, bubble chart&#10;&#10;Description automatically generated">
              <a:extLst>
                <a:ext uri="{FF2B5EF4-FFF2-40B4-BE49-F238E27FC236}">
                  <a16:creationId xmlns:a16="http://schemas.microsoft.com/office/drawing/2014/main" id="{011EF71A-4A92-4980-9BBF-C1727B5020A2}"/>
                </a:ext>
              </a:extLst>
            </p:cNvPr>
            <p:cNvPicPr>
              <a:picLocks noChangeAspect="1"/>
            </p:cNvPicPr>
            <p:nvPr/>
          </p:nvPicPr>
          <p:blipFill>
            <a:blip r:embed="rId6"/>
            <a:stretch>
              <a:fillRect/>
            </a:stretch>
          </p:blipFill>
          <p:spPr>
            <a:xfrm>
              <a:off x="4320209" y="3810054"/>
              <a:ext cx="2358887" cy="1607413"/>
            </a:xfrm>
            <a:prstGeom prst="rect">
              <a:avLst/>
            </a:prstGeom>
          </p:spPr>
        </p:pic>
        <p:sp>
          <p:nvSpPr>
            <p:cNvPr id="52" name="Rectangle 51">
              <a:extLst>
                <a:ext uri="{FF2B5EF4-FFF2-40B4-BE49-F238E27FC236}">
                  <a16:creationId xmlns:a16="http://schemas.microsoft.com/office/drawing/2014/main" id="{E9A4DAE7-54E7-4ED9-B374-AEB7B6A24A93}"/>
                </a:ext>
                <a:ext uri="{C183D7F6-B498-43B3-948B-1728B52AA6E4}">
                  <adec:decorative xmlns:adec="http://schemas.microsoft.com/office/drawing/2017/decorative" val="1"/>
                </a:ext>
              </a:extLst>
            </p:cNvPr>
            <p:cNvSpPr/>
            <p:nvPr/>
          </p:nvSpPr>
          <p:spPr bwMode="auto">
            <a:xfrm>
              <a:off x="3872601" y="3744490"/>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33" name="Picture 32" descr="example of a dot plot">
            <a:extLst>
              <a:ext uri="{FF2B5EF4-FFF2-40B4-BE49-F238E27FC236}">
                <a16:creationId xmlns:a16="http://schemas.microsoft.com/office/drawing/2014/main" id="{A7A1676A-7378-4F10-BF6D-837655885E6C}"/>
              </a:ext>
            </a:extLst>
          </p:cNvPr>
          <p:cNvPicPr>
            <a:picLocks noChangeAspect="1"/>
          </p:cNvPicPr>
          <p:nvPr/>
        </p:nvPicPr>
        <p:blipFill rotWithShape="1">
          <a:blip r:embed="rId7"/>
          <a:srcRect l="1306" t="6696" r="3048" b="2637"/>
          <a:stretch/>
        </p:blipFill>
        <p:spPr>
          <a:xfrm>
            <a:off x="6165217" y="1301110"/>
            <a:ext cx="1280171" cy="1131619"/>
          </a:xfrm>
          <a:prstGeom prst="rect">
            <a:avLst/>
          </a:prstGeom>
        </p:spPr>
      </p:pic>
      <p:sp>
        <p:nvSpPr>
          <p:cNvPr id="54" name="Rectangle 53">
            <a:extLst>
              <a:ext uri="{FF2B5EF4-FFF2-40B4-BE49-F238E27FC236}">
                <a16:creationId xmlns:a16="http://schemas.microsoft.com/office/drawing/2014/main" id="{7BB57091-78E1-4823-88CD-0EAA9B4C6192}"/>
              </a:ext>
              <a:ext uri="{C183D7F6-B498-43B3-948B-1728B52AA6E4}">
                <adec:decorative xmlns:adec="http://schemas.microsoft.com/office/drawing/2017/decorative" val="1"/>
              </a:ext>
            </a:extLst>
          </p:cNvPr>
          <p:cNvSpPr/>
          <p:nvPr/>
        </p:nvSpPr>
        <p:spPr bwMode="auto">
          <a:xfrm>
            <a:off x="5568191" y="1196458"/>
            <a:ext cx="2456107" cy="130132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62" name="Group 61" descr="example of a matrix">
            <a:extLst>
              <a:ext uri="{FF2B5EF4-FFF2-40B4-BE49-F238E27FC236}">
                <a16:creationId xmlns:a16="http://schemas.microsoft.com/office/drawing/2014/main" id="{65E6BD0D-40E0-4D35-A37C-71A7096FBC4D}"/>
              </a:ext>
            </a:extLst>
          </p:cNvPr>
          <p:cNvGrpSpPr/>
          <p:nvPr/>
        </p:nvGrpSpPr>
        <p:grpSpPr>
          <a:xfrm>
            <a:off x="5568191" y="2796646"/>
            <a:ext cx="2456107" cy="1301324"/>
            <a:chOff x="7424254" y="3728861"/>
            <a:chExt cx="3274809" cy="1735099"/>
          </a:xfrm>
        </p:grpSpPr>
        <p:sp>
          <p:nvSpPr>
            <p:cNvPr id="56" name="Rectangle 55">
              <a:extLst>
                <a:ext uri="{FF2B5EF4-FFF2-40B4-BE49-F238E27FC236}">
                  <a16:creationId xmlns:a16="http://schemas.microsoft.com/office/drawing/2014/main" id="{D2DF9B22-0063-43E6-815D-B5F391334C16}"/>
                </a:ext>
                <a:ext uri="{C183D7F6-B498-43B3-948B-1728B52AA6E4}">
                  <adec:decorative xmlns:adec="http://schemas.microsoft.com/office/drawing/2017/decorative" val="1"/>
                </a:ext>
              </a:extLst>
            </p:cNvPr>
            <p:cNvSpPr/>
            <p:nvPr/>
          </p:nvSpPr>
          <p:spPr bwMode="auto">
            <a:xfrm>
              <a:off x="7424254" y="3728861"/>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Table&#10;&#10;Description automatically generated">
              <a:extLst>
                <a:ext uri="{FF2B5EF4-FFF2-40B4-BE49-F238E27FC236}">
                  <a16:creationId xmlns:a16="http://schemas.microsoft.com/office/drawing/2014/main" id="{DB1CF47A-7720-41EC-85E8-7BF3B3E3BCC0}"/>
                </a:ext>
              </a:extLst>
            </p:cNvPr>
            <p:cNvPicPr>
              <a:picLocks noChangeAspect="1"/>
            </p:cNvPicPr>
            <p:nvPr/>
          </p:nvPicPr>
          <p:blipFill>
            <a:blip r:embed="rId8"/>
            <a:stretch>
              <a:fillRect/>
            </a:stretch>
          </p:blipFill>
          <p:spPr>
            <a:xfrm>
              <a:off x="7561515" y="3982332"/>
              <a:ext cx="2946078" cy="1186849"/>
            </a:xfrm>
            <a:prstGeom prst="rect">
              <a:avLst/>
            </a:prstGeom>
          </p:spPr>
        </p:pic>
      </p:grpSp>
    </p:spTree>
    <p:extLst>
      <p:ext uri="{BB962C8B-B14F-4D97-AF65-F5344CB8AC3E}">
        <p14:creationId xmlns:p14="http://schemas.microsoft.com/office/powerpoint/2010/main" val="395206562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E95E-ED42-45A6-8FBC-B662AC6DDFDD}"/>
              </a:ext>
            </a:extLst>
          </p:cNvPr>
          <p:cNvSpPr>
            <a:spLocks noGrp="1"/>
          </p:cNvSpPr>
          <p:nvPr>
            <p:ph type="title"/>
          </p:nvPr>
        </p:nvSpPr>
        <p:spPr/>
        <p:txBody>
          <a:bodyPr/>
          <a:lstStyle/>
          <a:p>
            <a:r>
              <a:rPr lang="en-US" dirty="0"/>
              <a:t>Explore data analytics</a:t>
            </a:r>
          </a:p>
        </p:txBody>
      </p:sp>
      <p:pic>
        <p:nvPicPr>
          <p:cNvPr id="5" name="Picture 4" descr="Icon of a series of bars forming a chart">
            <a:extLst>
              <a:ext uri="{FF2B5EF4-FFF2-40B4-BE49-F238E27FC236}">
                <a16:creationId xmlns:a16="http://schemas.microsoft.com/office/drawing/2014/main" id="{0613C0F6-485B-4889-BC6C-1091A2CB4709}"/>
              </a:ext>
            </a:extLst>
          </p:cNvPr>
          <p:cNvPicPr>
            <a:picLocks noChangeAspect="1"/>
          </p:cNvPicPr>
          <p:nvPr/>
        </p:nvPicPr>
        <p:blipFill>
          <a:blip r:embed="rId3"/>
          <a:stretch>
            <a:fillRect/>
          </a:stretch>
        </p:blipFill>
        <p:spPr>
          <a:xfrm>
            <a:off x="613193" y="1708120"/>
            <a:ext cx="892683" cy="892683"/>
          </a:xfrm>
          <a:prstGeom prst="rect">
            <a:avLst/>
          </a:prstGeom>
        </p:spPr>
      </p:pic>
      <p:sp>
        <p:nvSpPr>
          <p:cNvPr id="7" name="Rectangle 6">
            <a:extLst>
              <a:ext uri="{FF2B5EF4-FFF2-40B4-BE49-F238E27FC236}">
                <a16:creationId xmlns:a16="http://schemas.microsoft.com/office/drawing/2014/main" id="{2300B763-6B2C-43F7-AB44-F18CEA96CEF6}"/>
              </a:ext>
            </a:extLst>
          </p:cNvPr>
          <p:cNvSpPr/>
          <p:nvPr/>
        </p:nvSpPr>
        <p:spPr bwMode="auto">
          <a:xfrm>
            <a:off x="234554" y="2555082"/>
            <a:ext cx="1648820" cy="535372"/>
          </a:xfrm>
          <a:prstGeom prst="rect">
            <a:avLst/>
          </a:prstGeom>
          <a:noFill/>
          <a:ln w="1905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99354" fontAlgn="base">
              <a:spcBef>
                <a:spcPct val="0"/>
              </a:spcBef>
              <a:spcAft>
                <a:spcPct val="0"/>
              </a:spcAft>
            </a:pPr>
            <a:r>
              <a:rPr lang="en-US" sz="1800" dirty="0">
                <a:latin typeface="+mj-lt"/>
              </a:rPr>
              <a:t>Descriptive</a:t>
            </a:r>
          </a:p>
        </p:txBody>
      </p:sp>
      <p:pic>
        <p:nvPicPr>
          <p:cNvPr id="9" name="Picture 8" descr="Icon of a meter">
            <a:extLst>
              <a:ext uri="{FF2B5EF4-FFF2-40B4-BE49-F238E27FC236}">
                <a16:creationId xmlns:a16="http://schemas.microsoft.com/office/drawing/2014/main" id="{37037F92-ACC3-4F96-A84D-55497516E5B0}"/>
              </a:ext>
            </a:extLst>
          </p:cNvPr>
          <p:cNvPicPr>
            <a:picLocks noChangeAspect="1"/>
          </p:cNvPicPr>
          <p:nvPr/>
        </p:nvPicPr>
        <p:blipFill>
          <a:blip r:embed="rId4"/>
          <a:stretch>
            <a:fillRect/>
          </a:stretch>
        </p:blipFill>
        <p:spPr>
          <a:xfrm>
            <a:off x="2370605" y="1708120"/>
            <a:ext cx="892683" cy="892683"/>
          </a:xfrm>
          <a:prstGeom prst="rect">
            <a:avLst/>
          </a:prstGeom>
        </p:spPr>
      </p:pic>
      <p:sp>
        <p:nvSpPr>
          <p:cNvPr id="11" name="Rectangle 10">
            <a:extLst>
              <a:ext uri="{FF2B5EF4-FFF2-40B4-BE49-F238E27FC236}">
                <a16:creationId xmlns:a16="http://schemas.microsoft.com/office/drawing/2014/main" id="{F88FFF5A-2744-404B-884B-11DC08811611}"/>
              </a:ext>
            </a:extLst>
          </p:cNvPr>
          <p:cNvSpPr/>
          <p:nvPr/>
        </p:nvSpPr>
        <p:spPr bwMode="auto">
          <a:xfrm>
            <a:off x="1991966" y="2555082"/>
            <a:ext cx="1648820" cy="535372"/>
          </a:xfrm>
          <a:prstGeom prst="rect">
            <a:avLst/>
          </a:prstGeom>
          <a:noFill/>
          <a:ln w="1905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99354" fontAlgn="base">
              <a:spcBef>
                <a:spcPct val="0"/>
              </a:spcBef>
              <a:spcAft>
                <a:spcPct val="0"/>
              </a:spcAft>
            </a:pPr>
            <a:r>
              <a:rPr lang="en-US" sz="1800" dirty="0">
                <a:latin typeface="+mj-lt"/>
              </a:rPr>
              <a:t>Diagnostic</a:t>
            </a:r>
          </a:p>
        </p:txBody>
      </p:sp>
      <p:pic>
        <p:nvPicPr>
          <p:cNvPr id="13" name="Picture 12" descr="Icon of a lab flask">
            <a:extLst>
              <a:ext uri="{FF2B5EF4-FFF2-40B4-BE49-F238E27FC236}">
                <a16:creationId xmlns:a16="http://schemas.microsoft.com/office/drawing/2014/main" id="{1F316B1D-9287-4086-8171-7CAF7380FC6D}"/>
              </a:ext>
            </a:extLst>
          </p:cNvPr>
          <p:cNvPicPr>
            <a:picLocks noChangeAspect="1"/>
          </p:cNvPicPr>
          <p:nvPr/>
        </p:nvPicPr>
        <p:blipFill>
          <a:blip r:embed="rId5"/>
          <a:stretch>
            <a:fillRect/>
          </a:stretch>
        </p:blipFill>
        <p:spPr>
          <a:xfrm>
            <a:off x="4131611" y="1708120"/>
            <a:ext cx="892683" cy="892683"/>
          </a:xfrm>
          <a:prstGeom prst="rect">
            <a:avLst/>
          </a:prstGeom>
        </p:spPr>
      </p:pic>
      <p:sp>
        <p:nvSpPr>
          <p:cNvPr id="15" name="Rectangle 14">
            <a:extLst>
              <a:ext uri="{FF2B5EF4-FFF2-40B4-BE49-F238E27FC236}">
                <a16:creationId xmlns:a16="http://schemas.microsoft.com/office/drawing/2014/main" id="{D6D58516-6A3D-4B9B-8799-0329247149B2}"/>
              </a:ext>
            </a:extLst>
          </p:cNvPr>
          <p:cNvSpPr/>
          <p:nvPr/>
        </p:nvSpPr>
        <p:spPr bwMode="auto">
          <a:xfrm>
            <a:off x="3749377" y="2555082"/>
            <a:ext cx="1648820" cy="535372"/>
          </a:xfrm>
          <a:prstGeom prst="rect">
            <a:avLst/>
          </a:prstGeom>
          <a:noFill/>
          <a:ln w="1905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99354" fontAlgn="base">
              <a:spcBef>
                <a:spcPct val="0"/>
              </a:spcBef>
              <a:spcAft>
                <a:spcPct val="0"/>
              </a:spcAft>
            </a:pPr>
            <a:r>
              <a:rPr lang="en-US" sz="1800" dirty="0">
                <a:latin typeface="+mj-lt"/>
              </a:rPr>
              <a:t>Predictive</a:t>
            </a:r>
          </a:p>
        </p:txBody>
      </p:sp>
      <p:pic>
        <p:nvPicPr>
          <p:cNvPr id="17" name="Picture 16" descr="Icon of a wrench and a clipboard">
            <a:extLst>
              <a:ext uri="{FF2B5EF4-FFF2-40B4-BE49-F238E27FC236}">
                <a16:creationId xmlns:a16="http://schemas.microsoft.com/office/drawing/2014/main" id="{2C910EA6-67C6-4504-99F5-5B9B24DF7556}"/>
              </a:ext>
            </a:extLst>
          </p:cNvPr>
          <p:cNvPicPr>
            <a:picLocks noChangeAspect="1"/>
          </p:cNvPicPr>
          <p:nvPr/>
        </p:nvPicPr>
        <p:blipFill>
          <a:blip r:embed="rId6"/>
          <a:stretch>
            <a:fillRect/>
          </a:stretch>
        </p:blipFill>
        <p:spPr>
          <a:xfrm>
            <a:off x="5884284" y="1708120"/>
            <a:ext cx="892683" cy="892683"/>
          </a:xfrm>
          <a:prstGeom prst="rect">
            <a:avLst/>
          </a:prstGeom>
        </p:spPr>
      </p:pic>
      <p:sp>
        <p:nvSpPr>
          <p:cNvPr id="19" name="Rectangle 18">
            <a:extLst>
              <a:ext uri="{FF2B5EF4-FFF2-40B4-BE49-F238E27FC236}">
                <a16:creationId xmlns:a16="http://schemas.microsoft.com/office/drawing/2014/main" id="{60DD6735-0100-464A-9E33-CD47D95FE6A2}"/>
              </a:ext>
            </a:extLst>
          </p:cNvPr>
          <p:cNvSpPr/>
          <p:nvPr/>
        </p:nvSpPr>
        <p:spPr bwMode="auto">
          <a:xfrm>
            <a:off x="5506789" y="2555082"/>
            <a:ext cx="1648820" cy="535372"/>
          </a:xfrm>
          <a:prstGeom prst="rect">
            <a:avLst/>
          </a:prstGeom>
          <a:noFill/>
          <a:ln w="1905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99354" fontAlgn="base">
              <a:spcBef>
                <a:spcPct val="0"/>
              </a:spcBef>
              <a:spcAft>
                <a:spcPct val="0"/>
              </a:spcAft>
            </a:pPr>
            <a:r>
              <a:rPr lang="en-US" sz="1800" dirty="0">
                <a:latin typeface="+mj-lt"/>
              </a:rPr>
              <a:t>Prescriptive</a:t>
            </a:r>
          </a:p>
        </p:txBody>
      </p:sp>
      <p:pic>
        <p:nvPicPr>
          <p:cNvPr id="21" name="Picture 20" descr="Icon of a top view section of human brain">
            <a:extLst>
              <a:ext uri="{FF2B5EF4-FFF2-40B4-BE49-F238E27FC236}">
                <a16:creationId xmlns:a16="http://schemas.microsoft.com/office/drawing/2014/main" id="{E63063C8-A2B5-4AFF-AF2F-EB644B4A4F7A}"/>
              </a:ext>
            </a:extLst>
          </p:cNvPr>
          <p:cNvPicPr>
            <a:picLocks noChangeAspect="1"/>
          </p:cNvPicPr>
          <p:nvPr/>
        </p:nvPicPr>
        <p:blipFill>
          <a:blip r:embed="rId7"/>
          <a:stretch>
            <a:fillRect/>
          </a:stretch>
        </p:blipFill>
        <p:spPr>
          <a:xfrm>
            <a:off x="7641695" y="1708120"/>
            <a:ext cx="892683" cy="892683"/>
          </a:xfrm>
          <a:prstGeom prst="rect">
            <a:avLst/>
          </a:prstGeom>
        </p:spPr>
      </p:pic>
      <p:sp>
        <p:nvSpPr>
          <p:cNvPr id="23" name="Rectangle 22">
            <a:extLst>
              <a:ext uri="{FF2B5EF4-FFF2-40B4-BE49-F238E27FC236}">
                <a16:creationId xmlns:a16="http://schemas.microsoft.com/office/drawing/2014/main" id="{8D5423C7-7F9D-4158-B390-A3CB68B9D591}"/>
              </a:ext>
            </a:extLst>
          </p:cNvPr>
          <p:cNvSpPr/>
          <p:nvPr/>
        </p:nvSpPr>
        <p:spPr bwMode="auto">
          <a:xfrm>
            <a:off x="7264199" y="2555082"/>
            <a:ext cx="1648820" cy="535372"/>
          </a:xfrm>
          <a:prstGeom prst="rect">
            <a:avLst/>
          </a:prstGeom>
          <a:noFill/>
          <a:ln w="1905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99354" fontAlgn="base">
              <a:spcBef>
                <a:spcPct val="0"/>
              </a:spcBef>
              <a:spcAft>
                <a:spcPct val="0"/>
              </a:spcAft>
            </a:pPr>
            <a:r>
              <a:rPr lang="en-US" sz="1800" dirty="0">
                <a:latin typeface="+mj-lt"/>
              </a:rPr>
              <a:t>Cognitive</a:t>
            </a:r>
          </a:p>
        </p:txBody>
      </p:sp>
    </p:spTree>
    <p:extLst>
      <p:ext uri="{BB962C8B-B14F-4D97-AF65-F5344CB8AC3E}">
        <p14:creationId xmlns:p14="http://schemas.microsoft.com/office/powerpoint/2010/main" val="23029194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This is an expert certification, so we will move quickly and assume intermediate-level Azure skills</a:t>
            </a:r>
          </a:p>
          <a:p>
            <a:r>
              <a:rPr lang="en-US" dirty="0"/>
              <a:t>5-minute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423A4-0A68-4EF2-A4A3-AEDF725250FE}"/>
              </a:ext>
            </a:extLst>
          </p:cNvPr>
          <p:cNvSpPr>
            <a:spLocks noGrp="1"/>
          </p:cNvSpPr>
          <p:nvPr>
            <p:ph type="title"/>
          </p:nvPr>
        </p:nvSpPr>
        <p:spPr/>
        <p:txBody>
          <a:bodyPr/>
          <a:lstStyle/>
          <a:p>
            <a:r>
              <a:rPr lang="en-US" dirty="0"/>
              <a:t>What is modern data warehousing?</a:t>
            </a:r>
          </a:p>
        </p:txBody>
      </p:sp>
      <p:sp>
        <p:nvSpPr>
          <p:cNvPr id="9" name="Rectangle 8">
            <a:extLst>
              <a:ext uri="{FF2B5EF4-FFF2-40B4-BE49-F238E27FC236}">
                <a16:creationId xmlns:a16="http://schemas.microsoft.com/office/drawing/2014/main" id="{91C9DF62-3686-4B78-9F5B-7976397370D9}"/>
              </a:ext>
            </a:extLst>
          </p:cNvPr>
          <p:cNvSpPr/>
          <p:nvPr/>
        </p:nvSpPr>
        <p:spPr bwMode="auto">
          <a:xfrm>
            <a:off x="320888" y="1092995"/>
            <a:ext cx="2775612" cy="197795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Ingest &amp; Prep</a:t>
            </a:r>
          </a:p>
          <a:p>
            <a:pPr algn="ctr" defTabSz="699354" fontAlgn="base">
              <a:spcBef>
                <a:spcPct val="0"/>
              </a:spcBef>
              <a:spcAft>
                <a:spcPct val="0"/>
              </a:spcAft>
            </a:pPr>
            <a:endParaRPr lang="en-US" sz="1500" dirty="0">
              <a:solidFill>
                <a:schemeClr val="tx2"/>
              </a:solidFill>
              <a:latin typeface="+mj-lt"/>
            </a:endParaRPr>
          </a:p>
        </p:txBody>
      </p:sp>
      <p:pic>
        <p:nvPicPr>
          <p:cNvPr id="18" name="Picture 12" descr="Azure Data Factory icon">
            <a:extLst>
              <a:ext uri="{FF2B5EF4-FFF2-40B4-BE49-F238E27FC236}">
                <a16:creationId xmlns:a16="http://schemas.microsoft.com/office/drawing/2014/main" id="{AE1D99A6-789D-4C2C-B989-EE9F792196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26397" y="1552565"/>
            <a:ext cx="443634" cy="38190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82BDCB7-E4F9-471D-A6F7-20525ADEBA61}"/>
              </a:ext>
            </a:extLst>
          </p:cNvPr>
          <p:cNvSpPr txBox="1"/>
          <p:nvPr/>
        </p:nvSpPr>
        <p:spPr>
          <a:xfrm>
            <a:off x="971009" y="1552565"/>
            <a:ext cx="1327736" cy="186974"/>
          </a:xfrm>
          <a:prstGeom prst="rect">
            <a:avLst/>
          </a:prstGeom>
          <a:noFill/>
        </p:spPr>
        <p:txBody>
          <a:bodyPr wrap="none" lIns="0" tIns="0" rIns="0" bIns="0" rtlCol="0">
            <a:spAutoFit/>
          </a:bodyPr>
          <a:lstStyle/>
          <a:p>
            <a:pPr>
              <a:lnSpc>
                <a:spcPct val="90000"/>
              </a:lnSpc>
              <a:defRPr/>
            </a:pPr>
            <a:r>
              <a:rPr lang="en-US" sz="1350" dirty="0">
                <a:latin typeface="+mj-lt"/>
              </a:rPr>
              <a:t>Azure Data Factory</a:t>
            </a:r>
          </a:p>
        </p:txBody>
      </p:sp>
      <p:sp>
        <p:nvSpPr>
          <p:cNvPr id="16" name="TextBox 15">
            <a:extLst>
              <a:ext uri="{FF2B5EF4-FFF2-40B4-BE49-F238E27FC236}">
                <a16:creationId xmlns:a16="http://schemas.microsoft.com/office/drawing/2014/main" id="{364627DE-9424-4E96-8FAA-F850F3757202}"/>
              </a:ext>
            </a:extLst>
          </p:cNvPr>
          <p:cNvSpPr txBox="1"/>
          <p:nvPr/>
        </p:nvSpPr>
        <p:spPr>
          <a:xfrm>
            <a:off x="971009" y="1798591"/>
            <a:ext cx="1902491" cy="415498"/>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Code-free data transformation and  ingestion from 90+ data integration connectors</a:t>
            </a:r>
          </a:p>
        </p:txBody>
      </p:sp>
      <p:pic>
        <p:nvPicPr>
          <p:cNvPr id="118" name="Picture 117" descr="Azure Databricks icon">
            <a:extLst>
              <a:ext uri="{FF2B5EF4-FFF2-40B4-BE49-F238E27FC236}">
                <a16:creationId xmlns:a16="http://schemas.microsoft.com/office/drawing/2014/main" id="{72BDBFDE-CD28-4299-9B1F-3883AAED237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26397" y="2374286"/>
            <a:ext cx="480860" cy="477140"/>
          </a:xfrm>
          <a:prstGeom prst="rect">
            <a:avLst/>
          </a:prstGeom>
        </p:spPr>
      </p:pic>
      <p:sp>
        <p:nvSpPr>
          <p:cNvPr id="96" name="TextBox 95">
            <a:extLst>
              <a:ext uri="{FF2B5EF4-FFF2-40B4-BE49-F238E27FC236}">
                <a16:creationId xmlns:a16="http://schemas.microsoft.com/office/drawing/2014/main" id="{FAE34495-6D29-44C8-BC47-D55256989F4A}"/>
              </a:ext>
            </a:extLst>
          </p:cNvPr>
          <p:cNvSpPr txBox="1"/>
          <p:nvPr/>
        </p:nvSpPr>
        <p:spPr>
          <a:xfrm>
            <a:off x="971009" y="2374287"/>
            <a:ext cx="1902491" cy="332399"/>
          </a:xfrm>
          <a:prstGeom prst="rect">
            <a:avLst/>
          </a:prstGeom>
          <a:noFill/>
        </p:spPr>
        <p:txBody>
          <a:bodyPr wrap="square" lIns="0" tIns="0" rIns="0" bIns="0" rtlCol="0">
            <a:spAutoFit/>
          </a:bodyPr>
          <a:lstStyle/>
          <a:p>
            <a:pPr>
              <a:lnSpc>
                <a:spcPct val="90000"/>
              </a:lnSpc>
              <a:defRPr/>
            </a:pPr>
            <a:r>
              <a:rPr lang="en-US" sz="1350" dirty="0">
                <a:latin typeface="+mj-lt"/>
              </a:rPr>
              <a:t>Azure Databricks</a:t>
            </a:r>
            <a:br>
              <a:rPr lang="en-US" sz="1350" dirty="0">
                <a:latin typeface="+mj-lt"/>
              </a:rPr>
            </a:br>
            <a:r>
              <a:rPr lang="en-US" sz="1050" dirty="0"/>
              <a:t>(Data prep)</a:t>
            </a:r>
            <a:endParaRPr lang="en-US" sz="1350" dirty="0"/>
          </a:p>
        </p:txBody>
      </p:sp>
      <p:sp>
        <p:nvSpPr>
          <p:cNvPr id="95" name="TextBox 94">
            <a:extLst>
              <a:ext uri="{FF2B5EF4-FFF2-40B4-BE49-F238E27FC236}">
                <a16:creationId xmlns:a16="http://schemas.microsoft.com/office/drawing/2014/main" id="{AAABE285-4F33-4F74-AE16-0BE0FDF78E3C}"/>
              </a:ext>
            </a:extLst>
          </p:cNvPr>
          <p:cNvSpPr txBox="1"/>
          <p:nvPr/>
        </p:nvSpPr>
        <p:spPr>
          <a:xfrm>
            <a:off x="971009" y="2752022"/>
            <a:ext cx="1902491" cy="1384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Up to 10x faster than vanilla Spark</a:t>
            </a:r>
          </a:p>
        </p:txBody>
      </p:sp>
      <p:sp>
        <p:nvSpPr>
          <p:cNvPr id="10" name="Rectangle 9">
            <a:extLst>
              <a:ext uri="{FF2B5EF4-FFF2-40B4-BE49-F238E27FC236}">
                <a16:creationId xmlns:a16="http://schemas.microsoft.com/office/drawing/2014/main" id="{BF20C215-CD5A-40A6-B797-7CA5E4A8FA1A}"/>
              </a:ext>
            </a:extLst>
          </p:cNvPr>
          <p:cNvSpPr/>
          <p:nvPr/>
        </p:nvSpPr>
        <p:spPr bwMode="auto">
          <a:xfrm>
            <a:off x="3187475" y="1092995"/>
            <a:ext cx="2775612" cy="197795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Model &amp; Serve</a:t>
            </a:r>
          </a:p>
          <a:p>
            <a:pPr algn="ctr" defTabSz="699354" fontAlgn="base">
              <a:spcBef>
                <a:spcPct val="0"/>
              </a:spcBef>
              <a:spcAft>
                <a:spcPct val="0"/>
              </a:spcAft>
            </a:pPr>
            <a:endParaRPr lang="en-US" sz="1500" dirty="0">
              <a:solidFill>
                <a:schemeClr val="tx2"/>
              </a:solidFill>
              <a:latin typeface="+mj-lt"/>
            </a:endParaRPr>
          </a:p>
        </p:txBody>
      </p:sp>
      <p:pic>
        <p:nvPicPr>
          <p:cNvPr id="80" name="Picture 79" descr="Azure Synapse Analytics logo">
            <a:extLst>
              <a:ext uri="{FF2B5EF4-FFF2-40B4-BE49-F238E27FC236}">
                <a16:creationId xmlns:a16="http://schemas.microsoft.com/office/drawing/2014/main" id="{73748919-49CB-46FE-A7AE-096316A28629}"/>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3296061" y="1552565"/>
            <a:ext cx="461552" cy="461552"/>
          </a:xfrm>
          <a:prstGeom prst="rect">
            <a:avLst/>
          </a:prstGeom>
        </p:spPr>
      </p:pic>
      <p:sp>
        <p:nvSpPr>
          <p:cNvPr id="101" name="TextBox 100">
            <a:extLst>
              <a:ext uri="{FF2B5EF4-FFF2-40B4-BE49-F238E27FC236}">
                <a16:creationId xmlns:a16="http://schemas.microsoft.com/office/drawing/2014/main" id="{ED1819DC-8B66-42D8-AB33-13032836E958}"/>
              </a:ext>
            </a:extLst>
          </p:cNvPr>
          <p:cNvSpPr txBox="1"/>
          <p:nvPr/>
        </p:nvSpPr>
        <p:spPr>
          <a:xfrm>
            <a:off x="3840673" y="1552566"/>
            <a:ext cx="1689117" cy="332399"/>
          </a:xfrm>
          <a:prstGeom prst="rect">
            <a:avLst/>
          </a:prstGeom>
          <a:noFill/>
        </p:spPr>
        <p:txBody>
          <a:bodyPr wrap="none" lIns="0" tIns="0" rIns="0" bIns="0" rtlCol="0">
            <a:spAutoFit/>
          </a:bodyPr>
          <a:lstStyle/>
          <a:p>
            <a:pPr>
              <a:lnSpc>
                <a:spcPct val="90000"/>
              </a:lnSpc>
              <a:defRPr/>
            </a:pPr>
            <a:r>
              <a:rPr lang="en-US" sz="1350" dirty="0">
                <a:latin typeface="+mj-lt"/>
              </a:rPr>
              <a:t>Azure Synapse Analytics</a:t>
            </a:r>
          </a:p>
          <a:p>
            <a:pPr>
              <a:lnSpc>
                <a:spcPct val="90000"/>
              </a:lnSpc>
              <a:defRPr/>
            </a:pPr>
            <a:r>
              <a:rPr lang="en-US" sz="1050" dirty="0"/>
              <a:t>(Data Warehouse)</a:t>
            </a:r>
          </a:p>
        </p:txBody>
      </p:sp>
      <p:sp>
        <p:nvSpPr>
          <p:cNvPr id="100" name="TextBox 99">
            <a:extLst>
              <a:ext uri="{FF2B5EF4-FFF2-40B4-BE49-F238E27FC236}">
                <a16:creationId xmlns:a16="http://schemas.microsoft.com/office/drawing/2014/main" id="{5B361566-E995-4410-AF18-8FC63E6008DA}"/>
              </a:ext>
            </a:extLst>
          </p:cNvPr>
          <p:cNvSpPr txBox="1"/>
          <p:nvPr/>
        </p:nvSpPr>
        <p:spPr>
          <a:xfrm>
            <a:off x="3840673" y="19547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Up to 14x faster and costs 94% less than other cloud providers</a:t>
            </a:r>
          </a:p>
        </p:txBody>
      </p:sp>
      <p:sp>
        <p:nvSpPr>
          <p:cNvPr id="11" name="Rectangle 10">
            <a:extLst>
              <a:ext uri="{FF2B5EF4-FFF2-40B4-BE49-F238E27FC236}">
                <a16:creationId xmlns:a16="http://schemas.microsoft.com/office/drawing/2014/main" id="{1B9DE060-054C-4D3F-91B9-84176E7315E5}"/>
              </a:ext>
            </a:extLst>
          </p:cNvPr>
          <p:cNvSpPr/>
          <p:nvPr/>
        </p:nvSpPr>
        <p:spPr bwMode="auto">
          <a:xfrm>
            <a:off x="6054063" y="1092995"/>
            <a:ext cx="2775612" cy="197795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Visualize</a:t>
            </a:r>
          </a:p>
        </p:txBody>
      </p:sp>
      <p:sp>
        <p:nvSpPr>
          <p:cNvPr id="49" name="Freeform: Shape 48" descr="Power BI logo">
            <a:extLst>
              <a:ext uri="{FF2B5EF4-FFF2-40B4-BE49-F238E27FC236}">
                <a16:creationId xmlns:a16="http://schemas.microsoft.com/office/drawing/2014/main" id="{3B01E70E-5E1D-4855-85DB-8C70395F32F8}"/>
              </a:ext>
              <a:ext uri="{C183D7F6-B498-43B3-948B-1728B52AA6E4}">
                <adec:decorative xmlns:adec="http://schemas.microsoft.com/office/drawing/2017/decorative" val="0"/>
              </a:ext>
            </a:extLst>
          </p:cNvPr>
          <p:cNvSpPr>
            <a:spLocks noChangeAspect="1"/>
          </p:cNvSpPr>
          <p:nvPr/>
        </p:nvSpPr>
        <p:spPr bwMode="auto">
          <a:xfrm flipV="1">
            <a:off x="6171967" y="1552564"/>
            <a:ext cx="453740" cy="337976"/>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solidFill>
                <a:srgbClr val="000000"/>
              </a:solidFill>
              <a:latin typeface="Segoe UI"/>
              <a:ea typeface="Segoe UI" pitchFamily="34" charset="0"/>
              <a:cs typeface="Segoe UI" pitchFamily="34" charset="0"/>
            </a:endParaRPr>
          </a:p>
        </p:txBody>
      </p:sp>
      <p:sp>
        <p:nvSpPr>
          <p:cNvPr id="107" name="TextBox 106">
            <a:extLst>
              <a:ext uri="{FF2B5EF4-FFF2-40B4-BE49-F238E27FC236}">
                <a16:creationId xmlns:a16="http://schemas.microsoft.com/office/drawing/2014/main" id="{D8699A43-DE62-44A3-B7F4-06B39B44A5D9}"/>
              </a:ext>
            </a:extLst>
          </p:cNvPr>
          <p:cNvSpPr txBox="1"/>
          <p:nvPr/>
        </p:nvSpPr>
        <p:spPr>
          <a:xfrm>
            <a:off x="6716579" y="1552565"/>
            <a:ext cx="622671" cy="186974"/>
          </a:xfrm>
          <a:prstGeom prst="rect">
            <a:avLst/>
          </a:prstGeom>
          <a:noFill/>
        </p:spPr>
        <p:txBody>
          <a:bodyPr wrap="none" lIns="0" tIns="0" rIns="0" bIns="0" rtlCol="0">
            <a:spAutoFit/>
          </a:bodyPr>
          <a:lstStyle/>
          <a:p>
            <a:pPr>
              <a:lnSpc>
                <a:spcPct val="90000"/>
              </a:lnSpc>
              <a:defRPr/>
            </a:pPr>
            <a:r>
              <a:rPr lang="en-US" sz="1350" dirty="0">
                <a:latin typeface="+mj-lt"/>
              </a:rPr>
              <a:t>Power BI</a:t>
            </a:r>
          </a:p>
        </p:txBody>
      </p:sp>
      <p:sp>
        <p:nvSpPr>
          <p:cNvPr id="106" name="TextBox 105">
            <a:extLst>
              <a:ext uri="{FF2B5EF4-FFF2-40B4-BE49-F238E27FC236}">
                <a16:creationId xmlns:a16="http://schemas.microsoft.com/office/drawing/2014/main" id="{709FBB6D-C06B-4859-901F-946A9CDEBC06}"/>
              </a:ext>
            </a:extLst>
          </p:cNvPr>
          <p:cNvSpPr txBox="1"/>
          <p:nvPr/>
        </p:nvSpPr>
        <p:spPr>
          <a:xfrm>
            <a:off x="6716579" y="1798591"/>
            <a:ext cx="1902491" cy="415498"/>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Leader in the Magic Quadrant for Business Intelligence and Analytics Platforms*</a:t>
            </a:r>
          </a:p>
        </p:txBody>
      </p:sp>
      <p:sp>
        <p:nvSpPr>
          <p:cNvPr id="12" name="Rectangle 11">
            <a:extLst>
              <a:ext uri="{FF2B5EF4-FFF2-40B4-BE49-F238E27FC236}">
                <a16:creationId xmlns:a16="http://schemas.microsoft.com/office/drawing/2014/main" id="{81A75B52-B8C7-4233-AEA8-5FAD4C519DB5}"/>
              </a:ext>
            </a:extLst>
          </p:cNvPr>
          <p:cNvSpPr/>
          <p:nvPr/>
        </p:nvSpPr>
        <p:spPr bwMode="auto">
          <a:xfrm>
            <a:off x="314325" y="3166256"/>
            <a:ext cx="8515350" cy="97712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115" name="Graphic 114" descr="Azure Data Lake Storage icon">
            <a:extLst>
              <a:ext uri="{FF2B5EF4-FFF2-40B4-BE49-F238E27FC236}">
                <a16:creationId xmlns:a16="http://schemas.microsoft.com/office/drawing/2014/main" id="{1DD14991-57DA-45DD-B764-7A45BCDAB433}"/>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8560" b="8560"/>
          <a:stretch/>
        </p:blipFill>
        <p:spPr>
          <a:xfrm>
            <a:off x="3276200" y="3559876"/>
            <a:ext cx="481413" cy="398996"/>
          </a:xfrm>
          <a:prstGeom prst="rect">
            <a:avLst/>
          </a:prstGeom>
        </p:spPr>
      </p:pic>
      <p:sp>
        <p:nvSpPr>
          <p:cNvPr id="113" name="TextBox 112">
            <a:extLst>
              <a:ext uri="{FF2B5EF4-FFF2-40B4-BE49-F238E27FC236}">
                <a16:creationId xmlns:a16="http://schemas.microsoft.com/office/drawing/2014/main" id="{2D18F233-68C6-47C8-9C76-EEAA2A2FC245}"/>
              </a:ext>
            </a:extLst>
          </p:cNvPr>
          <p:cNvSpPr txBox="1"/>
          <p:nvPr/>
        </p:nvSpPr>
        <p:spPr>
          <a:xfrm>
            <a:off x="3840673" y="35598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2" name="TextBox 111">
            <a:extLst>
              <a:ext uri="{FF2B5EF4-FFF2-40B4-BE49-F238E27FC236}">
                <a16:creationId xmlns:a16="http://schemas.microsoft.com/office/drawing/2014/main" id="{1C29DB20-377F-43A7-8287-A4E6D411E78A}"/>
              </a:ext>
            </a:extLst>
          </p:cNvPr>
          <p:cNvSpPr txBox="1"/>
          <p:nvPr/>
        </p:nvSpPr>
        <p:spPr>
          <a:xfrm>
            <a:off x="3840673" y="37906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68236179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t>Combine batch and stream processing</a:t>
            </a:r>
          </a:p>
        </p:txBody>
      </p:sp>
      <p:grpSp>
        <p:nvGrpSpPr>
          <p:cNvPr id="20" name="Group 19" descr="Diagram showing how Logs, Media, Files and Business/custom apps are processed through modern data warehouse">
            <a:extLst>
              <a:ext uri="{FF2B5EF4-FFF2-40B4-BE49-F238E27FC236}">
                <a16:creationId xmlns:a16="http://schemas.microsoft.com/office/drawing/2014/main" id="{D9A82555-4570-405E-90B9-798C05CC8568}"/>
              </a:ext>
            </a:extLst>
          </p:cNvPr>
          <p:cNvGrpSpPr/>
          <p:nvPr/>
        </p:nvGrpSpPr>
        <p:grpSpPr>
          <a:xfrm>
            <a:off x="314154" y="1092994"/>
            <a:ext cx="8517997" cy="3050381"/>
            <a:chOff x="418872" y="1457325"/>
            <a:chExt cx="11357329" cy="4067175"/>
          </a:xfrm>
        </p:grpSpPr>
        <p:sp>
          <p:nvSpPr>
            <p:cNvPr id="110" name="Rectangle 109">
              <a:extLst>
                <a:ext uri="{FF2B5EF4-FFF2-40B4-BE49-F238E27FC236}">
                  <a16:creationId xmlns:a16="http://schemas.microsoft.com/office/drawing/2014/main" id="{631FC9B8-4865-4AC3-B70F-FC9D8768CFD8}"/>
                </a:ext>
                <a:ext uri="{C183D7F6-B498-43B3-948B-1728B52AA6E4}">
                  <adec:decorative xmlns:adec="http://schemas.microsoft.com/office/drawing/2017/decorative" val="1"/>
                </a:ext>
              </a:extLst>
            </p:cNvPr>
            <p:cNvSpPr/>
            <p:nvPr/>
          </p:nvSpPr>
          <p:spPr>
            <a:xfrm>
              <a:off x="418872" y="1457325"/>
              <a:ext cx="1680516" cy="4067175"/>
            </a:xfrm>
            <a:prstGeom prst="rect">
              <a:avLst/>
            </a:prstGeom>
            <a:ln w="19050">
              <a:solidFill>
                <a:schemeClr val="bg1">
                  <a:lumMod val="5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defRPr/>
              </a:pPr>
              <a:endParaRPr lang="en-US" sz="1324" dirty="0">
                <a:latin typeface="Segoe UI"/>
              </a:endParaRPr>
            </a:p>
          </p:txBody>
        </p:sp>
        <p:pic>
          <p:nvPicPr>
            <p:cNvPr id="192" name="Picture 191" descr="Icon of a document">
              <a:extLst>
                <a:ext uri="{FF2B5EF4-FFF2-40B4-BE49-F238E27FC236}">
                  <a16:creationId xmlns:a16="http://schemas.microsoft.com/office/drawing/2014/main" id="{649BBA0C-EEE2-4FCF-B7AC-7534FA1CA9F6}"/>
                </a:ext>
              </a:extLst>
            </p:cNvPr>
            <p:cNvPicPr>
              <a:picLocks noChangeAspect="1"/>
            </p:cNvPicPr>
            <p:nvPr/>
          </p:nvPicPr>
          <p:blipFill>
            <a:blip r:embed="rId3"/>
            <a:stretch>
              <a:fillRect/>
            </a:stretch>
          </p:blipFill>
          <p:spPr>
            <a:xfrm>
              <a:off x="549430" y="1510128"/>
              <a:ext cx="604314" cy="604314"/>
            </a:xfrm>
            <a:prstGeom prst="rect">
              <a:avLst/>
            </a:prstGeom>
          </p:spPr>
        </p:pic>
        <p:sp>
          <p:nvSpPr>
            <p:cNvPr id="106" name="TextBox 105">
              <a:extLst>
                <a:ext uri="{FF2B5EF4-FFF2-40B4-BE49-F238E27FC236}">
                  <a16:creationId xmlns:a16="http://schemas.microsoft.com/office/drawing/2014/main" id="{A2AD213B-1EEA-43A3-9DB9-4BE86FCB0B43}"/>
                </a:ext>
              </a:extLst>
            </p:cNvPr>
            <p:cNvSpPr txBox="1"/>
            <p:nvPr/>
          </p:nvSpPr>
          <p:spPr>
            <a:xfrm>
              <a:off x="525451" y="2162888"/>
              <a:ext cx="1460092" cy="166200"/>
            </a:xfrm>
            <a:prstGeom prst="rect">
              <a:avLst/>
            </a:prstGeom>
            <a:noFill/>
          </p:spPr>
          <p:txBody>
            <a:bodyPr wrap="square" lIns="0" tIns="0" rIns="0" bIns="0" rtlCol="0" anchor="ctr" anchorCtr="0">
              <a:spAutoFit/>
            </a:bodyPr>
            <a:lstStyle/>
            <a:p>
              <a:pPr defTabSz="685775">
                <a:lnSpc>
                  <a:spcPct val="90000"/>
                </a:lnSpc>
                <a:defRPr/>
              </a:pPr>
              <a:r>
                <a:rPr lang="en-US" sz="900" dirty="0">
                  <a:latin typeface="+mj-lt"/>
                </a:rPr>
                <a:t>Logs (unstructured)</a:t>
              </a:r>
            </a:p>
          </p:txBody>
        </p:sp>
        <p:pic>
          <p:nvPicPr>
            <p:cNvPr id="194" name="Picture 193" descr="Icon of a scenery of mountain and moon&#10;representing photography">
              <a:extLst>
                <a:ext uri="{FF2B5EF4-FFF2-40B4-BE49-F238E27FC236}">
                  <a16:creationId xmlns:a16="http://schemas.microsoft.com/office/drawing/2014/main" id="{47C79336-0403-40C3-8BE8-56FB54DC4CAC}"/>
                </a:ext>
              </a:extLst>
            </p:cNvPr>
            <p:cNvPicPr>
              <a:picLocks noChangeAspect="1"/>
            </p:cNvPicPr>
            <p:nvPr/>
          </p:nvPicPr>
          <p:blipFill>
            <a:blip r:embed="rId4"/>
            <a:stretch>
              <a:fillRect/>
            </a:stretch>
          </p:blipFill>
          <p:spPr>
            <a:xfrm>
              <a:off x="549430" y="2529536"/>
              <a:ext cx="604314" cy="604314"/>
            </a:xfrm>
            <a:prstGeom prst="rect">
              <a:avLst/>
            </a:prstGeom>
          </p:spPr>
        </p:pic>
        <p:sp>
          <p:nvSpPr>
            <p:cNvPr id="107" name="TextBox 106">
              <a:extLst>
                <a:ext uri="{FF2B5EF4-FFF2-40B4-BE49-F238E27FC236}">
                  <a16:creationId xmlns:a16="http://schemas.microsoft.com/office/drawing/2014/main" id="{C244C5DC-966E-4AF7-9169-369874C384E9}"/>
                </a:ext>
              </a:extLst>
            </p:cNvPr>
            <p:cNvSpPr txBox="1"/>
            <p:nvPr/>
          </p:nvSpPr>
          <p:spPr>
            <a:xfrm>
              <a:off x="525452" y="3154134"/>
              <a:ext cx="1491119" cy="166200"/>
            </a:xfrm>
            <a:prstGeom prst="rect">
              <a:avLst/>
            </a:prstGeom>
            <a:noFill/>
          </p:spPr>
          <p:txBody>
            <a:bodyPr wrap="square" lIns="0" tIns="0" rIns="0" bIns="0" rtlCol="0" anchor="ctr" anchorCtr="0">
              <a:spAutoFit/>
            </a:bodyPr>
            <a:lstStyle/>
            <a:p>
              <a:pPr defTabSz="685775">
                <a:lnSpc>
                  <a:spcPct val="90000"/>
                </a:lnSpc>
                <a:defRPr/>
              </a:pPr>
              <a:r>
                <a:rPr lang="en-US" sz="900" dirty="0">
                  <a:latin typeface="+mj-lt"/>
                </a:rPr>
                <a:t>Media (unstructured)</a:t>
              </a:r>
            </a:p>
          </p:txBody>
        </p:sp>
        <p:pic>
          <p:nvPicPr>
            <p:cNvPr id="196" name="Picture 195" descr="Icon of books stacked together">
              <a:extLst>
                <a:ext uri="{FF2B5EF4-FFF2-40B4-BE49-F238E27FC236}">
                  <a16:creationId xmlns:a16="http://schemas.microsoft.com/office/drawing/2014/main" id="{A46ABBAF-E144-4D58-ABCC-8FCDF89FD952}"/>
                </a:ext>
              </a:extLst>
            </p:cNvPr>
            <p:cNvPicPr>
              <a:picLocks noChangeAspect="1"/>
            </p:cNvPicPr>
            <p:nvPr/>
          </p:nvPicPr>
          <p:blipFill>
            <a:blip r:embed="rId5"/>
            <a:stretch>
              <a:fillRect/>
            </a:stretch>
          </p:blipFill>
          <p:spPr>
            <a:xfrm>
              <a:off x="549430" y="3509658"/>
              <a:ext cx="604314" cy="604314"/>
            </a:xfrm>
            <a:prstGeom prst="rect">
              <a:avLst/>
            </a:prstGeom>
          </p:spPr>
        </p:pic>
        <p:sp>
          <p:nvSpPr>
            <p:cNvPr id="108" name="TextBox 107">
              <a:extLst>
                <a:ext uri="{FF2B5EF4-FFF2-40B4-BE49-F238E27FC236}">
                  <a16:creationId xmlns:a16="http://schemas.microsoft.com/office/drawing/2014/main" id="{9730AE20-D496-4EB5-B7E3-E3ABB7EA1C48}"/>
                </a:ext>
              </a:extLst>
            </p:cNvPr>
            <p:cNvSpPr txBox="1"/>
            <p:nvPr/>
          </p:nvSpPr>
          <p:spPr>
            <a:xfrm>
              <a:off x="525449" y="4145040"/>
              <a:ext cx="1391107" cy="166200"/>
            </a:xfrm>
            <a:prstGeom prst="rect">
              <a:avLst/>
            </a:prstGeom>
            <a:noFill/>
          </p:spPr>
          <p:txBody>
            <a:bodyPr wrap="square" lIns="0" tIns="0" rIns="0" bIns="0" rtlCol="0" anchor="ctr" anchorCtr="0">
              <a:spAutoFit/>
            </a:bodyPr>
            <a:lstStyle/>
            <a:p>
              <a:pPr defTabSz="685775">
                <a:lnSpc>
                  <a:spcPct val="90000"/>
                </a:lnSpc>
                <a:defRPr/>
              </a:pPr>
              <a:r>
                <a:rPr lang="en-US" sz="900" dirty="0">
                  <a:latin typeface="+mj-lt"/>
                </a:rPr>
                <a:t>Files (unstructured)</a:t>
              </a:r>
            </a:p>
          </p:txBody>
        </p:sp>
        <p:pic>
          <p:nvPicPr>
            <p:cNvPr id="198" name="Picture 197" descr="Icon of a webpage showing six squares">
              <a:extLst>
                <a:ext uri="{FF2B5EF4-FFF2-40B4-BE49-F238E27FC236}">
                  <a16:creationId xmlns:a16="http://schemas.microsoft.com/office/drawing/2014/main" id="{AB90A2CA-044B-40B9-BFE6-2C8D8FBA18D7}"/>
                </a:ext>
              </a:extLst>
            </p:cNvPr>
            <p:cNvPicPr>
              <a:picLocks noChangeAspect="1"/>
            </p:cNvPicPr>
            <p:nvPr/>
          </p:nvPicPr>
          <p:blipFill>
            <a:blip r:embed="rId6"/>
            <a:stretch>
              <a:fillRect/>
            </a:stretch>
          </p:blipFill>
          <p:spPr>
            <a:xfrm>
              <a:off x="549430" y="4500563"/>
              <a:ext cx="604314" cy="604314"/>
            </a:xfrm>
            <a:prstGeom prst="rect">
              <a:avLst/>
            </a:prstGeom>
          </p:spPr>
        </p:pic>
        <p:sp>
          <p:nvSpPr>
            <p:cNvPr id="109" name="TextBox 108">
              <a:extLst>
                <a:ext uri="{FF2B5EF4-FFF2-40B4-BE49-F238E27FC236}">
                  <a16:creationId xmlns:a16="http://schemas.microsoft.com/office/drawing/2014/main" id="{99F032E8-12CC-4575-81A2-3027A1C78974}"/>
                </a:ext>
              </a:extLst>
            </p:cNvPr>
            <p:cNvSpPr txBox="1"/>
            <p:nvPr/>
          </p:nvSpPr>
          <p:spPr>
            <a:xfrm>
              <a:off x="525449" y="5128965"/>
              <a:ext cx="1391107" cy="332399"/>
            </a:xfrm>
            <a:prstGeom prst="rect">
              <a:avLst/>
            </a:prstGeom>
            <a:noFill/>
          </p:spPr>
          <p:txBody>
            <a:bodyPr wrap="square" lIns="0" tIns="0" rIns="0" bIns="0" rtlCol="0" anchor="ctr" anchorCtr="0">
              <a:spAutoFit/>
            </a:bodyPr>
            <a:lstStyle/>
            <a:p>
              <a:pPr defTabSz="685775">
                <a:lnSpc>
                  <a:spcPct val="90000"/>
                </a:lnSpc>
                <a:defRPr/>
              </a:pPr>
              <a:r>
                <a:rPr lang="en-US" sz="900" dirty="0">
                  <a:latin typeface="+mj-lt"/>
                </a:rPr>
                <a:t>Business/custom apps (structured)</a:t>
              </a:r>
            </a:p>
          </p:txBody>
        </p:sp>
        <p:cxnSp>
          <p:nvCxnSpPr>
            <p:cNvPr id="136" name="Straight Arrow Connector 135" descr="Arrow pointing right">
              <a:extLst>
                <a:ext uri="{FF2B5EF4-FFF2-40B4-BE49-F238E27FC236}">
                  <a16:creationId xmlns:a16="http://schemas.microsoft.com/office/drawing/2014/main" id="{B834FD2A-461F-4876-B4F4-AC8C641A86EA}"/>
                </a:ext>
                <a:ext uri="{C183D7F6-B498-43B3-948B-1728B52AA6E4}">
                  <adec:decorative xmlns:adec="http://schemas.microsoft.com/office/drawing/2017/decorative" val="0"/>
                </a:ext>
              </a:extLst>
            </p:cNvPr>
            <p:cNvCxnSpPr>
              <a:cxnSpLocks/>
            </p:cNvCxnSpPr>
            <p:nvPr/>
          </p:nvCxnSpPr>
          <p:spPr>
            <a:xfrm>
              <a:off x="2099387" y="2246869"/>
              <a:ext cx="278685" cy="0"/>
            </a:xfrm>
            <a:prstGeom prst="straightConnector1">
              <a:avLst/>
            </a:prstGeom>
            <a:noFill/>
            <a:ln w="28575" cap="flat" cmpd="sng" algn="ctr">
              <a:solidFill>
                <a:schemeClr val="bg1">
                  <a:lumMod val="50000"/>
                </a:schemeClr>
              </a:solidFill>
              <a:prstDash val="solid"/>
              <a:headEnd type="none" w="lg" len="med"/>
              <a:tailEnd type="triangle" w="lg" len="med"/>
            </a:ln>
            <a:effectLst/>
          </p:spPr>
        </p:cxnSp>
        <p:sp>
          <p:nvSpPr>
            <p:cNvPr id="50" name="Freeform: Shape 49">
              <a:extLst>
                <a:ext uri="{FF2B5EF4-FFF2-40B4-BE49-F238E27FC236}">
                  <a16:creationId xmlns:a16="http://schemas.microsoft.com/office/drawing/2014/main" id="{2FB76C64-053E-4C28-9F96-484B3703B074}"/>
                </a:ext>
              </a:extLst>
            </p:cNvPr>
            <p:cNvSpPr/>
            <p:nvPr/>
          </p:nvSpPr>
          <p:spPr bwMode="auto">
            <a:xfrm>
              <a:off x="2385313" y="1457325"/>
              <a:ext cx="3050538" cy="2683752"/>
            </a:xfrm>
            <a:custGeom>
              <a:avLst/>
              <a:gdLst>
                <a:gd name="connsiteX0" fmla="*/ 0 w 3050538"/>
                <a:gd name="connsiteY0" fmla="*/ 0 h 2683752"/>
                <a:gd name="connsiteX1" fmla="*/ 3050538 w 3050538"/>
                <a:gd name="connsiteY1" fmla="*/ 0 h 2683752"/>
                <a:gd name="connsiteX2" fmla="*/ 3050538 w 3050538"/>
                <a:gd name="connsiteY2" fmla="*/ 1142061 h 2683752"/>
                <a:gd name="connsiteX3" fmla="*/ 3017539 w 3050538"/>
                <a:gd name="connsiteY3" fmla="*/ 1152304 h 2683752"/>
                <a:gd name="connsiteX4" fmla="*/ 2891882 w 3050538"/>
                <a:gd name="connsiteY4" fmla="*/ 1341876 h 2683752"/>
                <a:gd name="connsiteX5" fmla="*/ 3017539 w 3050538"/>
                <a:gd name="connsiteY5" fmla="*/ 1531448 h 2683752"/>
                <a:gd name="connsiteX6" fmla="*/ 3050538 w 3050538"/>
                <a:gd name="connsiteY6" fmla="*/ 1541692 h 2683752"/>
                <a:gd name="connsiteX7" fmla="*/ 3050538 w 3050538"/>
                <a:gd name="connsiteY7" fmla="*/ 2683752 h 2683752"/>
                <a:gd name="connsiteX8" fmla="*/ 1644552 w 3050538"/>
                <a:gd name="connsiteY8" fmla="*/ 2683752 h 2683752"/>
                <a:gd name="connsiteX9" fmla="*/ 1642282 w 3050538"/>
                <a:gd name="connsiteY9" fmla="*/ 2676439 h 2683752"/>
                <a:gd name="connsiteX10" fmla="*/ 1452710 w 3050538"/>
                <a:gd name="connsiteY10" fmla="*/ 2550782 h 2683752"/>
                <a:gd name="connsiteX11" fmla="*/ 1263138 w 3050538"/>
                <a:gd name="connsiteY11" fmla="*/ 2676439 h 2683752"/>
                <a:gd name="connsiteX12" fmla="*/ 1260868 w 3050538"/>
                <a:gd name="connsiteY12" fmla="*/ 2683752 h 2683752"/>
                <a:gd name="connsiteX13" fmla="*/ 0 w 3050538"/>
                <a:gd name="connsiteY13" fmla="*/ 2683752 h 26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50538" h="2683752">
                  <a:moveTo>
                    <a:pt x="0" y="0"/>
                  </a:moveTo>
                  <a:lnTo>
                    <a:pt x="3050538" y="0"/>
                  </a:lnTo>
                  <a:lnTo>
                    <a:pt x="3050538" y="1142061"/>
                  </a:lnTo>
                  <a:lnTo>
                    <a:pt x="3017539" y="1152304"/>
                  </a:lnTo>
                  <a:cubicBezTo>
                    <a:pt x="2943696" y="1183537"/>
                    <a:pt x="2891882" y="1256656"/>
                    <a:pt x="2891882" y="1341876"/>
                  </a:cubicBezTo>
                  <a:cubicBezTo>
                    <a:pt x="2891882" y="1427096"/>
                    <a:pt x="2943696" y="1500215"/>
                    <a:pt x="3017539" y="1531448"/>
                  </a:cubicBezTo>
                  <a:lnTo>
                    <a:pt x="3050538" y="1541692"/>
                  </a:lnTo>
                  <a:lnTo>
                    <a:pt x="3050538" y="2683752"/>
                  </a:lnTo>
                  <a:lnTo>
                    <a:pt x="1644552" y="2683752"/>
                  </a:lnTo>
                  <a:lnTo>
                    <a:pt x="1642282" y="2676439"/>
                  </a:lnTo>
                  <a:cubicBezTo>
                    <a:pt x="1611049" y="2602596"/>
                    <a:pt x="1537930" y="2550782"/>
                    <a:pt x="1452710" y="2550782"/>
                  </a:cubicBezTo>
                  <a:cubicBezTo>
                    <a:pt x="1367490" y="2550782"/>
                    <a:pt x="1294371" y="2602596"/>
                    <a:pt x="1263138" y="2676439"/>
                  </a:cubicBezTo>
                  <a:lnTo>
                    <a:pt x="1260868" y="2683752"/>
                  </a:lnTo>
                  <a:lnTo>
                    <a:pt x="0" y="2683752"/>
                  </a:lnTo>
                  <a:close/>
                </a:path>
              </a:pathLst>
            </a:cu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Ingest &amp; Prep</a:t>
              </a:r>
            </a:p>
            <a:p>
              <a:pPr algn="ctr" defTabSz="699354" fontAlgn="base">
                <a:spcBef>
                  <a:spcPct val="0"/>
                </a:spcBef>
                <a:spcAft>
                  <a:spcPct val="0"/>
                </a:spcAft>
              </a:pPr>
              <a:endParaRPr lang="en-US" sz="1500" dirty="0">
                <a:solidFill>
                  <a:schemeClr val="tx2"/>
                </a:solidFill>
                <a:latin typeface="+mj-lt"/>
              </a:endParaRPr>
            </a:p>
          </p:txBody>
        </p:sp>
        <p:pic>
          <p:nvPicPr>
            <p:cNvPr id="79" name="Picture 12" descr="Azure Data Factory icon">
              <a:extLst>
                <a:ext uri="{FF2B5EF4-FFF2-40B4-BE49-F238E27FC236}">
                  <a16:creationId xmlns:a16="http://schemas.microsoft.com/office/drawing/2014/main" id="{724A252F-66C1-4359-AA5A-D048BB7633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2583011" y="1964639"/>
              <a:ext cx="527196" cy="421579"/>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67E213D0-688D-421A-B15A-6CC6718BA06E}"/>
                </a:ext>
              </a:extLst>
            </p:cNvPr>
            <p:cNvSpPr txBox="1"/>
            <p:nvPr/>
          </p:nvSpPr>
          <p:spPr>
            <a:xfrm>
              <a:off x="3262951" y="1964638"/>
              <a:ext cx="1571371" cy="221599"/>
            </a:xfrm>
            <a:prstGeom prst="rect">
              <a:avLst/>
            </a:prstGeom>
            <a:noFill/>
          </p:spPr>
          <p:txBody>
            <a:bodyPr wrap="none" lIns="0" tIns="0" rIns="0" bIns="0" rtlCol="0">
              <a:spAutoFit/>
            </a:bodyPr>
            <a:lstStyle/>
            <a:p>
              <a:pPr>
                <a:lnSpc>
                  <a:spcPct val="90000"/>
                </a:lnSpc>
                <a:defRPr/>
              </a:pPr>
              <a:r>
                <a:rPr lang="en-US" sz="1200" dirty="0">
                  <a:latin typeface="+mj-lt"/>
                </a:rPr>
                <a:t>Azure Data Factory</a:t>
              </a:r>
            </a:p>
          </p:txBody>
        </p:sp>
        <p:sp>
          <p:nvSpPr>
            <p:cNvPr id="80" name="TextBox 79">
              <a:extLst>
                <a:ext uri="{FF2B5EF4-FFF2-40B4-BE49-F238E27FC236}">
                  <a16:creationId xmlns:a16="http://schemas.microsoft.com/office/drawing/2014/main" id="{D0CF1CF1-2185-4CBE-93F1-33C764AE4DD6}"/>
                </a:ext>
              </a:extLst>
            </p:cNvPr>
            <p:cNvSpPr txBox="1"/>
            <p:nvPr/>
          </p:nvSpPr>
          <p:spPr>
            <a:xfrm>
              <a:off x="3262951" y="2244012"/>
              <a:ext cx="1959452" cy="553997"/>
            </a:xfrm>
            <a:prstGeom prst="rect">
              <a:avLst/>
            </a:prstGeom>
            <a:noFill/>
          </p:spPr>
          <p:txBody>
            <a:bodyPr wrap="square" lIns="0" tIns="0" rIns="0" bIns="0" rtlCol="0" anchor="t" anchorCtr="0">
              <a:spAutoFit/>
            </a:bodyPr>
            <a:lstStyle/>
            <a:p>
              <a:pPr>
                <a:defRPr/>
              </a:pPr>
              <a:r>
                <a:rPr lang="en-US" sz="900" dirty="0">
                  <a:cs typeface="Segoe UI" panose="020B0502040204020203" pitchFamily="34" charset="0"/>
                </a:rPr>
                <a:t>Code-free data transformation and  ingestion from 90+ data integration connectors</a:t>
              </a:r>
            </a:p>
          </p:txBody>
        </p:sp>
        <p:pic>
          <p:nvPicPr>
            <p:cNvPr id="205" name="Picture 204" descr="Azure Databricks icon">
              <a:extLst>
                <a:ext uri="{FF2B5EF4-FFF2-40B4-BE49-F238E27FC236}">
                  <a16:creationId xmlns:a16="http://schemas.microsoft.com/office/drawing/2014/main" id="{1E17CA44-1FF7-4677-BAAD-7510D5A8E38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578281" y="3053632"/>
              <a:ext cx="571433" cy="526707"/>
            </a:xfrm>
            <a:prstGeom prst="rect">
              <a:avLst/>
            </a:prstGeom>
          </p:spPr>
        </p:pic>
        <p:sp>
          <p:nvSpPr>
            <p:cNvPr id="86" name="TextBox 85">
              <a:extLst>
                <a:ext uri="{FF2B5EF4-FFF2-40B4-BE49-F238E27FC236}">
                  <a16:creationId xmlns:a16="http://schemas.microsoft.com/office/drawing/2014/main" id="{13A1E94C-FBC4-4062-A20E-9A862642E069}"/>
                </a:ext>
              </a:extLst>
            </p:cNvPr>
            <p:cNvSpPr txBox="1"/>
            <p:nvPr/>
          </p:nvSpPr>
          <p:spPr>
            <a:xfrm>
              <a:off x="3262951" y="3053632"/>
              <a:ext cx="1989007" cy="387799"/>
            </a:xfrm>
            <a:prstGeom prst="rect">
              <a:avLst/>
            </a:prstGeom>
            <a:noFill/>
          </p:spPr>
          <p:txBody>
            <a:bodyPr wrap="square" lIns="0" tIns="0" rIns="0" bIns="0" rtlCol="0">
              <a:spAutoFit/>
            </a:bodyPr>
            <a:lstStyle/>
            <a:p>
              <a:pPr>
                <a:lnSpc>
                  <a:spcPct val="90000"/>
                </a:lnSpc>
                <a:defRPr/>
              </a:pPr>
              <a:r>
                <a:rPr lang="en-US" sz="1200" dirty="0">
                  <a:latin typeface="+mj-lt"/>
                </a:rPr>
                <a:t>Azure Databricks</a:t>
              </a:r>
              <a:br>
                <a:rPr lang="en-US" sz="1200" dirty="0">
                  <a:latin typeface="+mj-lt"/>
                </a:rPr>
              </a:br>
              <a:r>
                <a:rPr lang="en-US" sz="900" dirty="0"/>
                <a:t>(Data prep)</a:t>
              </a:r>
              <a:endParaRPr lang="en-US" sz="1200" dirty="0"/>
            </a:p>
          </p:txBody>
        </p:sp>
        <p:sp>
          <p:nvSpPr>
            <p:cNvPr id="85" name="TextBox 84">
              <a:extLst>
                <a:ext uri="{FF2B5EF4-FFF2-40B4-BE49-F238E27FC236}">
                  <a16:creationId xmlns:a16="http://schemas.microsoft.com/office/drawing/2014/main" id="{1E8CDB98-9046-45EB-BB85-E87D50A8C67F}"/>
                </a:ext>
              </a:extLst>
            </p:cNvPr>
            <p:cNvSpPr txBox="1"/>
            <p:nvPr/>
          </p:nvSpPr>
          <p:spPr>
            <a:xfrm>
              <a:off x="3262951" y="3514421"/>
              <a:ext cx="1842451" cy="369332"/>
            </a:xfrm>
            <a:prstGeom prst="rect">
              <a:avLst/>
            </a:prstGeom>
            <a:noFill/>
          </p:spPr>
          <p:txBody>
            <a:bodyPr wrap="square" lIns="0" tIns="0" rIns="0" bIns="0" rtlCol="0" anchor="t" anchorCtr="0">
              <a:spAutoFit/>
            </a:bodyPr>
            <a:lstStyle/>
            <a:p>
              <a:pPr>
                <a:defRPr/>
              </a:pPr>
              <a:r>
                <a:rPr lang="en-US" sz="900" dirty="0">
                  <a:cs typeface="Segoe UI" panose="020B0502040204020203" pitchFamily="34" charset="0"/>
                </a:rPr>
                <a:t>Up to 10x faster than vanilla Spark</a:t>
              </a:r>
            </a:p>
          </p:txBody>
        </p:sp>
        <p:pic>
          <p:nvPicPr>
            <p:cNvPr id="87" name="Picture 86" descr="Arrow pointing from Ingest &amp; Prep towards Model &amp; Serve">
              <a:extLst>
                <a:ext uri="{FF2B5EF4-FFF2-40B4-BE49-F238E27FC236}">
                  <a16:creationId xmlns:a16="http://schemas.microsoft.com/office/drawing/2014/main" id="{7F7C7FE6-6A13-410C-8940-74EA0F558CBE}"/>
                </a:ext>
              </a:extLst>
            </p:cNvPr>
            <p:cNvPicPr>
              <a:picLocks noChangeAspect="1"/>
            </p:cNvPicPr>
            <p:nvPr/>
          </p:nvPicPr>
          <p:blipFill>
            <a:blip r:embed="rId9"/>
            <a:stretch>
              <a:fillRect/>
            </a:stretch>
          </p:blipFill>
          <p:spPr>
            <a:xfrm>
              <a:off x="5277038" y="2602837"/>
              <a:ext cx="413004" cy="413004"/>
            </a:xfrm>
            <a:prstGeom prst="rect">
              <a:avLst/>
            </a:prstGeom>
          </p:spPr>
        </p:pic>
        <p:sp>
          <p:nvSpPr>
            <p:cNvPr id="64" name="Freeform: Shape 63">
              <a:extLst>
                <a:ext uri="{FF2B5EF4-FFF2-40B4-BE49-F238E27FC236}">
                  <a16:creationId xmlns:a16="http://schemas.microsoft.com/office/drawing/2014/main" id="{6849EE8E-8051-4124-A532-29C915AE0598}"/>
                </a:ext>
              </a:extLst>
            </p:cNvPr>
            <p:cNvSpPr/>
            <p:nvPr/>
          </p:nvSpPr>
          <p:spPr bwMode="auto">
            <a:xfrm>
              <a:off x="5550217" y="1457325"/>
              <a:ext cx="3050538" cy="2683752"/>
            </a:xfrm>
            <a:custGeom>
              <a:avLst/>
              <a:gdLst>
                <a:gd name="connsiteX0" fmla="*/ 0 w 3050538"/>
                <a:gd name="connsiteY0" fmla="*/ 0 h 2683752"/>
                <a:gd name="connsiteX1" fmla="*/ 3050538 w 3050538"/>
                <a:gd name="connsiteY1" fmla="*/ 0 h 2683752"/>
                <a:gd name="connsiteX2" fmla="*/ 3050538 w 3050538"/>
                <a:gd name="connsiteY2" fmla="*/ 1146832 h 2683752"/>
                <a:gd name="connsiteX3" fmla="*/ 3032909 w 3050538"/>
                <a:gd name="connsiteY3" fmla="*/ 1152304 h 2683752"/>
                <a:gd name="connsiteX4" fmla="*/ 2907252 w 3050538"/>
                <a:gd name="connsiteY4" fmla="*/ 1341876 h 2683752"/>
                <a:gd name="connsiteX5" fmla="*/ 3032909 w 3050538"/>
                <a:gd name="connsiteY5" fmla="*/ 1531448 h 2683752"/>
                <a:gd name="connsiteX6" fmla="*/ 3050538 w 3050538"/>
                <a:gd name="connsiteY6" fmla="*/ 1536920 h 2683752"/>
                <a:gd name="connsiteX7" fmla="*/ 3050538 w 3050538"/>
                <a:gd name="connsiteY7" fmla="*/ 2683752 h 2683752"/>
                <a:gd name="connsiteX8" fmla="*/ 1724716 w 3050538"/>
                <a:gd name="connsiteY8" fmla="*/ 2683752 h 2683752"/>
                <a:gd name="connsiteX9" fmla="*/ 1714841 w 3050538"/>
                <a:gd name="connsiteY9" fmla="*/ 2651942 h 2683752"/>
                <a:gd name="connsiteX10" fmla="*/ 1525269 w 3050538"/>
                <a:gd name="connsiteY10" fmla="*/ 2526285 h 2683752"/>
                <a:gd name="connsiteX11" fmla="*/ 1335697 w 3050538"/>
                <a:gd name="connsiteY11" fmla="*/ 2651942 h 2683752"/>
                <a:gd name="connsiteX12" fmla="*/ 1325823 w 3050538"/>
                <a:gd name="connsiteY12" fmla="*/ 2683752 h 2683752"/>
                <a:gd name="connsiteX13" fmla="*/ 0 w 3050538"/>
                <a:gd name="connsiteY13" fmla="*/ 2683752 h 2683752"/>
                <a:gd name="connsiteX14" fmla="*/ 0 w 3050538"/>
                <a:gd name="connsiteY14" fmla="*/ 1533785 h 2683752"/>
                <a:gd name="connsiteX15" fmla="*/ 7530 w 3050538"/>
                <a:gd name="connsiteY15" fmla="*/ 1531448 h 2683752"/>
                <a:gd name="connsiteX16" fmla="*/ 133186 w 3050538"/>
                <a:gd name="connsiteY16" fmla="*/ 1341876 h 2683752"/>
                <a:gd name="connsiteX17" fmla="*/ 7530 w 3050538"/>
                <a:gd name="connsiteY17" fmla="*/ 1152304 h 2683752"/>
                <a:gd name="connsiteX18" fmla="*/ 0 w 3050538"/>
                <a:gd name="connsiteY18" fmla="*/ 1149967 h 26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50538" h="2683752">
                  <a:moveTo>
                    <a:pt x="0" y="0"/>
                  </a:moveTo>
                  <a:lnTo>
                    <a:pt x="3050538" y="0"/>
                  </a:lnTo>
                  <a:lnTo>
                    <a:pt x="3050538" y="1146832"/>
                  </a:lnTo>
                  <a:lnTo>
                    <a:pt x="3032909" y="1152304"/>
                  </a:lnTo>
                  <a:cubicBezTo>
                    <a:pt x="2959066" y="1183537"/>
                    <a:pt x="2907252" y="1256656"/>
                    <a:pt x="2907252" y="1341876"/>
                  </a:cubicBezTo>
                  <a:cubicBezTo>
                    <a:pt x="2907252" y="1427096"/>
                    <a:pt x="2959066" y="1500215"/>
                    <a:pt x="3032909" y="1531448"/>
                  </a:cubicBezTo>
                  <a:lnTo>
                    <a:pt x="3050538" y="1536920"/>
                  </a:lnTo>
                  <a:lnTo>
                    <a:pt x="3050538" y="2683752"/>
                  </a:lnTo>
                  <a:lnTo>
                    <a:pt x="1724716" y="2683752"/>
                  </a:lnTo>
                  <a:lnTo>
                    <a:pt x="1714841" y="2651942"/>
                  </a:lnTo>
                  <a:cubicBezTo>
                    <a:pt x="1683608" y="2578099"/>
                    <a:pt x="1610490" y="2526285"/>
                    <a:pt x="1525269" y="2526285"/>
                  </a:cubicBezTo>
                  <a:cubicBezTo>
                    <a:pt x="1440049" y="2526285"/>
                    <a:pt x="1366930" y="2578099"/>
                    <a:pt x="1335697" y="2651942"/>
                  </a:cubicBezTo>
                  <a:lnTo>
                    <a:pt x="1325823" y="2683752"/>
                  </a:lnTo>
                  <a:lnTo>
                    <a:pt x="0" y="2683752"/>
                  </a:lnTo>
                  <a:lnTo>
                    <a:pt x="0" y="1533785"/>
                  </a:lnTo>
                  <a:lnTo>
                    <a:pt x="7530" y="1531448"/>
                  </a:lnTo>
                  <a:cubicBezTo>
                    <a:pt x="81373" y="1500215"/>
                    <a:pt x="133186" y="1427096"/>
                    <a:pt x="133186" y="1341876"/>
                  </a:cubicBezTo>
                  <a:cubicBezTo>
                    <a:pt x="133186" y="1256656"/>
                    <a:pt x="81373" y="1183537"/>
                    <a:pt x="7530" y="1152304"/>
                  </a:cubicBezTo>
                  <a:lnTo>
                    <a:pt x="0" y="1149967"/>
                  </a:lnTo>
                  <a:close/>
                </a:path>
              </a:pathLst>
            </a:cu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Model &amp; Serve</a:t>
              </a:r>
            </a:p>
            <a:p>
              <a:pPr algn="ctr" defTabSz="699354" fontAlgn="base">
                <a:spcBef>
                  <a:spcPct val="0"/>
                </a:spcBef>
                <a:spcAft>
                  <a:spcPct val="0"/>
                </a:spcAft>
              </a:pPr>
              <a:endParaRPr lang="en-US" sz="1500" dirty="0">
                <a:solidFill>
                  <a:schemeClr val="tx2"/>
                </a:solidFill>
                <a:latin typeface="+mj-lt"/>
              </a:endParaRPr>
            </a:p>
          </p:txBody>
        </p:sp>
        <p:pic>
          <p:nvPicPr>
            <p:cNvPr id="88" name="Picture 87" descr="Azure Synapse Analytics logo">
              <a:extLst>
                <a:ext uri="{FF2B5EF4-FFF2-40B4-BE49-F238E27FC236}">
                  <a16:creationId xmlns:a16="http://schemas.microsoft.com/office/drawing/2014/main" id="{A86FE76F-1C7E-4656-8820-2079A54983FD}"/>
                </a:ext>
                <a:ext uri="{C183D7F6-B498-43B3-948B-1728B52AA6E4}">
                  <adec:decorative xmlns:adec="http://schemas.microsoft.com/office/drawing/2017/decorative" val="0"/>
                </a:ext>
              </a:extLst>
            </p:cNvPr>
            <p:cNvPicPr>
              <a:picLocks noChangeAspect="1"/>
            </p:cNvPicPr>
            <p:nvPr/>
          </p:nvPicPr>
          <p:blipFill>
            <a:blip r:embed="rId10"/>
            <a:stretch>
              <a:fillRect/>
            </a:stretch>
          </p:blipFill>
          <p:spPr>
            <a:xfrm>
              <a:off x="5803074" y="1964639"/>
              <a:ext cx="510415" cy="509500"/>
            </a:xfrm>
            <a:prstGeom prst="rect">
              <a:avLst/>
            </a:prstGeom>
          </p:spPr>
        </p:pic>
        <p:sp>
          <p:nvSpPr>
            <p:cNvPr id="91" name="TextBox 90">
              <a:extLst>
                <a:ext uri="{FF2B5EF4-FFF2-40B4-BE49-F238E27FC236}">
                  <a16:creationId xmlns:a16="http://schemas.microsoft.com/office/drawing/2014/main" id="{53270349-92E1-45A1-BD09-DE21483E8012}"/>
                </a:ext>
              </a:extLst>
            </p:cNvPr>
            <p:cNvSpPr txBox="1"/>
            <p:nvPr/>
          </p:nvSpPr>
          <p:spPr>
            <a:xfrm>
              <a:off x="6419684" y="1964638"/>
              <a:ext cx="2035731" cy="387799"/>
            </a:xfrm>
            <a:prstGeom prst="rect">
              <a:avLst/>
            </a:prstGeom>
            <a:noFill/>
          </p:spPr>
          <p:txBody>
            <a:bodyPr wrap="square" lIns="0" tIns="0" rIns="0" bIns="0" rtlCol="0">
              <a:spAutoFit/>
            </a:bodyPr>
            <a:lstStyle/>
            <a:p>
              <a:pPr>
                <a:lnSpc>
                  <a:spcPct val="90000"/>
                </a:lnSpc>
                <a:defRPr/>
              </a:pPr>
              <a:r>
                <a:rPr lang="en-US" sz="1200" dirty="0">
                  <a:latin typeface="+mj-lt"/>
                </a:rPr>
                <a:t>Azure Synapse Analytics</a:t>
              </a:r>
            </a:p>
            <a:p>
              <a:pPr>
                <a:lnSpc>
                  <a:spcPct val="90000"/>
                </a:lnSpc>
                <a:defRPr/>
              </a:pPr>
              <a:r>
                <a:rPr lang="en-US" sz="900" dirty="0"/>
                <a:t>(Data Warehouse)</a:t>
              </a:r>
            </a:p>
          </p:txBody>
        </p:sp>
        <p:sp>
          <p:nvSpPr>
            <p:cNvPr id="90" name="TextBox 89">
              <a:extLst>
                <a:ext uri="{FF2B5EF4-FFF2-40B4-BE49-F238E27FC236}">
                  <a16:creationId xmlns:a16="http://schemas.microsoft.com/office/drawing/2014/main" id="{C09029C0-D1B6-4313-9EDE-8E9876D608A6}"/>
                </a:ext>
              </a:extLst>
            </p:cNvPr>
            <p:cNvSpPr txBox="1"/>
            <p:nvPr/>
          </p:nvSpPr>
          <p:spPr>
            <a:xfrm>
              <a:off x="6419684" y="2652778"/>
              <a:ext cx="1719429" cy="553997"/>
            </a:xfrm>
            <a:prstGeom prst="rect">
              <a:avLst/>
            </a:prstGeom>
            <a:noFill/>
          </p:spPr>
          <p:txBody>
            <a:bodyPr wrap="square" lIns="0" tIns="0" rIns="0" bIns="0" rtlCol="0" anchor="t" anchorCtr="0">
              <a:spAutoFit/>
            </a:bodyPr>
            <a:lstStyle/>
            <a:p>
              <a:pPr>
                <a:defRPr/>
              </a:pPr>
              <a:r>
                <a:rPr lang="en-US" sz="900" dirty="0">
                  <a:cs typeface="Segoe UI" panose="020B0502040204020203" pitchFamily="34" charset="0"/>
                </a:rPr>
                <a:t>Up to 14x faster and costs 94% less than other cloud providers</a:t>
              </a:r>
            </a:p>
          </p:txBody>
        </p:sp>
        <p:pic>
          <p:nvPicPr>
            <p:cNvPr id="89" name="Picture 88" descr="Arrow pointing from Model &amp; Serve towards Visualize">
              <a:extLst>
                <a:ext uri="{FF2B5EF4-FFF2-40B4-BE49-F238E27FC236}">
                  <a16:creationId xmlns:a16="http://schemas.microsoft.com/office/drawing/2014/main" id="{0F75CD08-7043-4506-9613-B36EE6A43784}"/>
                </a:ext>
              </a:extLst>
            </p:cNvPr>
            <p:cNvPicPr>
              <a:picLocks noChangeAspect="1"/>
            </p:cNvPicPr>
            <p:nvPr/>
          </p:nvPicPr>
          <p:blipFill>
            <a:blip r:embed="rId9"/>
            <a:stretch>
              <a:fillRect/>
            </a:stretch>
          </p:blipFill>
          <p:spPr>
            <a:xfrm>
              <a:off x="8457469" y="2593461"/>
              <a:ext cx="413004" cy="413004"/>
            </a:xfrm>
            <a:prstGeom prst="rect">
              <a:avLst/>
            </a:prstGeom>
          </p:spPr>
        </p:pic>
        <p:sp>
          <p:nvSpPr>
            <p:cNvPr id="69" name="Freeform: Shape 68">
              <a:extLst>
                <a:ext uri="{FF2B5EF4-FFF2-40B4-BE49-F238E27FC236}">
                  <a16:creationId xmlns:a16="http://schemas.microsoft.com/office/drawing/2014/main" id="{9E9954E8-5023-465B-97D7-6D170854A9F5}"/>
                </a:ext>
              </a:extLst>
            </p:cNvPr>
            <p:cNvSpPr/>
            <p:nvPr/>
          </p:nvSpPr>
          <p:spPr bwMode="auto">
            <a:xfrm>
              <a:off x="8725663" y="1457325"/>
              <a:ext cx="3050538" cy="2683752"/>
            </a:xfrm>
            <a:custGeom>
              <a:avLst/>
              <a:gdLst>
                <a:gd name="connsiteX0" fmla="*/ 0 w 3050538"/>
                <a:gd name="connsiteY0" fmla="*/ 0 h 2683752"/>
                <a:gd name="connsiteX1" fmla="*/ 3050538 w 3050538"/>
                <a:gd name="connsiteY1" fmla="*/ 0 h 2683752"/>
                <a:gd name="connsiteX2" fmla="*/ 3050538 w 3050538"/>
                <a:gd name="connsiteY2" fmla="*/ 2683752 h 2683752"/>
                <a:gd name="connsiteX3" fmla="*/ 0 w 3050538"/>
                <a:gd name="connsiteY3" fmla="*/ 2683752 h 2683752"/>
                <a:gd name="connsiteX4" fmla="*/ 0 w 3050538"/>
                <a:gd name="connsiteY4" fmla="*/ 1536920 h 2683752"/>
                <a:gd name="connsiteX5" fmla="*/ 17629 w 3050538"/>
                <a:gd name="connsiteY5" fmla="*/ 1531448 h 2683752"/>
                <a:gd name="connsiteX6" fmla="*/ 143286 w 3050538"/>
                <a:gd name="connsiteY6" fmla="*/ 1341876 h 2683752"/>
                <a:gd name="connsiteX7" fmla="*/ 17629 w 3050538"/>
                <a:gd name="connsiteY7" fmla="*/ 1152304 h 2683752"/>
                <a:gd name="connsiteX8" fmla="*/ 0 w 3050538"/>
                <a:gd name="connsiteY8" fmla="*/ 1146832 h 26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0538" h="2683752">
                  <a:moveTo>
                    <a:pt x="0" y="0"/>
                  </a:moveTo>
                  <a:lnTo>
                    <a:pt x="3050538" y="0"/>
                  </a:lnTo>
                  <a:lnTo>
                    <a:pt x="3050538" y="2683752"/>
                  </a:lnTo>
                  <a:lnTo>
                    <a:pt x="0" y="2683752"/>
                  </a:lnTo>
                  <a:lnTo>
                    <a:pt x="0" y="1536920"/>
                  </a:lnTo>
                  <a:lnTo>
                    <a:pt x="17629" y="1531448"/>
                  </a:lnTo>
                  <a:cubicBezTo>
                    <a:pt x="91472" y="1500215"/>
                    <a:pt x="143286" y="1427096"/>
                    <a:pt x="143286" y="1341876"/>
                  </a:cubicBezTo>
                  <a:cubicBezTo>
                    <a:pt x="143286" y="1256656"/>
                    <a:pt x="91472" y="1183537"/>
                    <a:pt x="17629" y="1152304"/>
                  </a:cubicBezTo>
                  <a:lnTo>
                    <a:pt x="0" y="1146832"/>
                  </a:lnTo>
                  <a:close/>
                </a:path>
              </a:pathLst>
            </a:cu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Visualize</a:t>
              </a:r>
            </a:p>
          </p:txBody>
        </p:sp>
        <p:sp>
          <p:nvSpPr>
            <p:cNvPr id="83" name="Freeform: Shape 82" descr="Power BI logo">
              <a:extLst>
                <a:ext uri="{FF2B5EF4-FFF2-40B4-BE49-F238E27FC236}">
                  <a16:creationId xmlns:a16="http://schemas.microsoft.com/office/drawing/2014/main" id="{95D42387-CF86-4C8F-ABF2-71769AD5DFFC}"/>
                </a:ext>
                <a:ext uri="{C183D7F6-B498-43B3-948B-1728B52AA6E4}">
                  <adec:decorative xmlns:adec="http://schemas.microsoft.com/office/drawing/2017/decorative" val="0"/>
                </a:ext>
              </a:extLst>
            </p:cNvPr>
            <p:cNvSpPr>
              <a:spLocks noChangeAspect="1"/>
            </p:cNvSpPr>
            <p:nvPr/>
          </p:nvSpPr>
          <p:spPr bwMode="auto">
            <a:xfrm flipV="1">
              <a:off x="8994987" y="1964638"/>
              <a:ext cx="519604" cy="373086"/>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solidFill>
                  <a:srgbClr val="000000"/>
                </a:solidFill>
                <a:latin typeface="Segoe UI"/>
                <a:ea typeface="Segoe UI" pitchFamily="34" charset="0"/>
                <a:cs typeface="Segoe UI" pitchFamily="34" charset="0"/>
              </a:endParaRPr>
            </a:p>
          </p:txBody>
        </p:sp>
        <p:sp>
          <p:nvSpPr>
            <p:cNvPr id="94" name="TextBox 93">
              <a:extLst>
                <a:ext uri="{FF2B5EF4-FFF2-40B4-BE49-F238E27FC236}">
                  <a16:creationId xmlns:a16="http://schemas.microsoft.com/office/drawing/2014/main" id="{2B671959-6E5F-4963-A4AF-21EA3388B943}"/>
                </a:ext>
              </a:extLst>
            </p:cNvPr>
            <p:cNvSpPr txBox="1"/>
            <p:nvPr/>
          </p:nvSpPr>
          <p:spPr>
            <a:xfrm>
              <a:off x="9655345" y="1964638"/>
              <a:ext cx="739263" cy="221599"/>
            </a:xfrm>
            <a:prstGeom prst="rect">
              <a:avLst/>
            </a:prstGeom>
            <a:noFill/>
          </p:spPr>
          <p:txBody>
            <a:bodyPr wrap="none" lIns="0" tIns="0" rIns="0" bIns="0" rtlCol="0">
              <a:spAutoFit/>
            </a:bodyPr>
            <a:lstStyle/>
            <a:p>
              <a:pPr>
                <a:lnSpc>
                  <a:spcPct val="90000"/>
                </a:lnSpc>
                <a:defRPr/>
              </a:pPr>
              <a:r>
                <a:rPr lang="en-US" sz="1200" dirty="0">
                  <a:latin typeface="+mj-lt"/>
                </a:rPr>
                <a:t>Power BI</a:t>
              </a:r>
            </a:p>
          </p:txBody>
        </p:sp>
        <p:sp>
          <p:nvSpPr>
            <p:cNvPr id="93" name="TextBox 92">
              <a:extLst>
                <a:ext uri="{FF2B5EF4-FFF2-40B4-BE49-F238E27FC236}">
                  <a16:creationId xmlns:a16="http://schemas.microsoft.com/office/drawing/2014/main" id="{5F59D8C9-400F-47FF-8683-6E684A5D4493}"/>
                </a:ext>
              </a:extLst>
            </p:cNvPr>
            <p:cNvSpPr txBox="1"/>
            <p:nvPr/>
          </p:nvSpPr>
          <p:spPr>
            <a:xfrm>
              <a:off x="9655345" y="2244012"/>
              <a:ext cx="1927055" cy="553997"/>
            </a:xfrm>
            <a:prstGeom prst="rect">
              <a:avLst/>
            </a:prstGeom>
            <a:noFill/>
          </p:spPr>
          <p:txBody>
            <a:bodyPr wrap="square" lIns="0" tIns="0" rIns="0" bIns="0" rtlCol="0" anchor="t" anchorCtr="0">
              <a:spAutoFit/>
            </a:bodyPr>
            <a:lstStyle/>
            <a:p>
              <a:pPr>
                <a:defRPr/>
              </a:pPr>
              <a:r>
                <a:rPr lang="en-US" sz="900" dirty="0">
                  <a:cs typeface="Segoe UI" panose="020B0502040204020203" pitchFamily="34" charset="0"/>
                </a:rPr>
                <a:t>Leader in the Magic Quadrant for Business Intelligence and Analytics Platforms*</a:t>
              </a:r>
            </a:p>
          </p:txBody>
        </p:sp>
        <p:cxnSp>
          <p:nvCxnSpPr>
            <p:cNvPr id="137" name="Straight Arrow Connector 136" descr="Arrow pointing right">
              <a:extLst>
                <a:ext uri="{FF2B5EF4-FFF2-40B4-BE49-F238E27FC236}">
                  <a16:creationId xmlns:a16="http://schemas.microsoft.com/office/drawing/2014/main" id="{258509CC-8225-45BA-B485-527685362C1D}"/>
                </a:ext>
                <a:ext uri="{C183D7F6-B498-43B3-948B-1728B52AA6E4}">
                  <adec:decorative xmlns:adec="http://schemas.microsoft.com/office/drawing/2017/decorative" val="0"/>
                </a:ext>
              </a:extLst>
            </p:cNvPr>
            <p:cNvCxnSpPr>
              <a:cxnSpLocks/>
            </p:cNvCxnSpPr>
            <p:nvPr/>
          </p:nvCxnSpPr>
          <p:spPr>
            <a:xfrm>
              <a:off x="2099387" y="4881061"/>
              <a:ext cx="277101" cy="0"/>
            </a:xfrm>
            <a:prstGeom prst="straightConnector1">
              <a:avLst/>
            </a:prstGeom>
            <a:noFill/>
            <a:ln w="28575" cap="flat" cmpd="sng" algn="ctr">
              <a:solidFill>
                <a:schemeClr val="bg1">
                  <a:lumMod val="50000"/>
                </a:schemeClr>
              </a:solidFill>
              <a:prstDash val="solid"/>
              <a:headEnd type="none" w="lg" len="med"/>
              <a:tailEnd type="triangle" w="lg" len="med"/>
            </a:ln>
            <a:effectLst/>
          </p:spPr>
        </p:cxnSp>
        <p:pic>
          <p:nvPicPr>
            <p:cNvPr id="92" name="Picture 91" descr="Arrow pointing from Ingest &amp; Prep towards Store">
              <a:extLst>
                <a:ext uri="{FF2B5EF4-FFF2-40B4-BE49-F238E27FC236}">
                  <a16:creationId xmlns:a16="http://schemas.microsoft.com/office/drawing/2014/main" id="{866D6983-A35E-408B-9E37-D559139E9FAC}"/>
                </a:ext>
              </a:extLst>
            </p:cNvPr>
            <p:cNvPicPr>
              <a:picLocks noChangeAspect="1"/>
            </p:cNvPicPr>
            <p:nvPr/>
          </p:nvPicPr>
          <p:blipFill>
            <a:blip r:embed="rId9"/>
            <a:stretch>
              <a:fillRect/>
            </a:stretch>
          </p:blipFill>
          <p:spPr>
            <a:xfrm rot="5400000">
              <a:off x="3634490" y="4016074"/>
              <a:ext cx="413004" cy="413004"/>
            </a:xfrm>
            <a:prstGeom prst="rect">
              <a:avLst/>
            </a:prstGeom>
          </p:spPr>
        </p:pic>
        <p:sp>
          <p:nvSpPr>
            <p:cNvPr id="54" name="Freeform: Shape 53">
              <a:extLst>
                <a:ext uri="{FF2B5EF4-FFF2-40B4-BE49-F238E27FC236}">
                  <a16:creationId xmlns:a16="http://schemas.microsoft.com/office/drawing/2014/main" id="{DDE85C6E-AE27-4303-B99E-DE7B04EB8A05}"/>
                </a:ext>
              </a:extLst>
            </p:cNvPr>
            <p:cNvSpPr/>
            <p:nvPr/>
          </p:nvSpPr>
          <p:spPr bwMode="auto">
            <a:xfrm>
              <a:off x="2378074" y="4237622"/>
              <a:ext cx="9394825" cy="1286876"/>
            </a:xfrm>
            <a:custGeom>
              <a:avLst/>
              <a:gdLst>
                <a:gd name="connsiteX0" fmla="*/ 0 w 9394825"/>
                <a:gd name="connsiteY0" fmla="*/ 0 h 1286876"/>
                <a:gd name="connsiteX1" fmla="*/ 1259009 w 9394825"/>
                <a:gd name="connsiteY1" fmla="*/ 0 h 1286876"/>
                <a:gd name="connsiteX2" fmla="*/ 1270377 w 9394825"/>
                <a:gd name="connsiteY2" fmla="*/ 56309 h 1286876"/>
                <a:gd name="connsiteX3" fmla="*/ 1459949 w 9394825"/>
                <a:gd name="connsiteY3" fmla="*/ 181965 h 1286876"/>
                <a:gd name="connsiteX4" fmla="*/ 1649521 w 9394825"/>
                <a:gd name="connsiteY4" fmla="*/ 56309 h 1286876"/>
                <a:gd name="connsiteX5" fmla="*/ 1660889 w 9394825"/>
                <a:gd name="connsiteY5" fmla="*/ 0 h 1286876"/>
                <a:gd name="connsiteX6" fmla="*/ 4501418 w 9394825"/>
                <a:gd name="connsiteY6" fmla="*/ 0 h 1286876"/>
                <a:gd name="connsiteX7" fmla="*/ 4507840 w 9394825"/>
                <a:gd name="connsiteY7" fmla="*/ 31812 h 1286876"/>
                <a:gd name="connsiteX8" fmla="*/ 4697412 w 9394825"/>
                <a:gd name="connsiteY8" fmla="*/ 157468 h 1286876"/>
                <a:gd name="connsiteX9" fmla="*/ 4886984 w 9394825"/>
                <a:gd name="connsiteY9" fmla="*/ 31812 h 1286876"/>
                <a:gd name="connsiteX10" fmla="*/ 4893407 w 9394825"/>
                <a:gd name="connsiteY10" fmla="*/ 0 h 1286876"/>
                <a:gd name="connsiteX11" fmla="*/ 9394825 w 9394825"/>
                <a:gd name="connsiteY11" fmla="*/ 0 h 1286876"/>
                <a:gd name="connsiteX12" fmla="*/ 9394825 w 9394825"/>
                <a:gd name="connsiteY12" fmla="*/ 1286876 h 1286876"/>
                <a:gd name="connsiteX13" fmla="*/ 0 w 9394825"/>
                <a:gd name="connsiteY13" fmla="*/ 1286876 h 128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94825" h="1286876">
                  <a:moveTo>
                    <a:pt x="0" y="0"/>
                  </a:moveTo>
                  <a:lnTo>
                    <a:pt x="1259009" y="0"/>
                  </a:lnTo>
                  <a:lnTo>
                    <a:pt x="1270377" y="56309"/>
                  </a:lnTo>
                  <a:cubicBezTo>
                    <a:pt x="1301610" y="130152"/>
                    <a:pt x="1374729" y="181965"/>
                    <a:pt x="1459949" y="181965"/>
                  </a:cubicBezTo>
                  <a:cubicBezTo>
                    <a:pt x="1545170" y="181965"/>
                    <a:pt x="1618288" y="130152"/>
                    <a:pt x="1649521" y="56309"/>
                  </a:cubicBezTo>
                  <a:lnTo>
                    <a:pt x="1660889" y="0"/>
                  </a:lnTo>
                  <a:lnTo>
                    <a:pt x="4501418" y="0"/>
                  </a:lnTo>
                  <a:lnTo>
                    <a:pt x="4507840" y="31812"/>
                  </a:lnTo>
                  <a:cubicBezTo>
                    <a:pt x="4539074" y="105655"/>
                    <a:pt x="4612192" y="157468"/>
                    <a:pt x="4697412" y="157468"/>
                  </a:cubicBezTo>
                  <a:cubicBezTo>
                    <a:pt x="4782633" y="157468"/>
                    <a:pt x="4855751" y="105655"/>
                    <a:pt x="4886984" y="31812"/>
                  </a:cubicBezTo>
                  <a:lnTo>
                    <a:pt x="4893407" y="0"/>
                  </a:lnTo>
                  <a:lnTo>
                    <a:pt x="9394825" y="0"/>
                  </a:lnTo>
                  <a:lnTo>
                    <a:pt x="9394825" y="1286876"/>
                  </a:lnTo>
                  <a:lnTo>
                    <a:pt x="0" y="1286876"/>
                  </a:lnTo>
                  <a:close/>
                </a:path>
              </a:pathLst>
            </a:cu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3716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7" name="Graphic 96" descr="Azure Data Lake Storage icon">
              <a:extLst>
                <a:ext uri="{FF2B5EF4-FFF2-40B4-BE49-F238E27FC236}">
                  <a16:creationId xmlns:a16="http://schemas.microsoft.com/office/drawing/2014/main" id="{0B677EA3-B5B9-4E97-A17D-19291DEB93AC}"/>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t="8560" b="8560"/>
            <a:stretch/>
          </p:blipFill>
          <p:spPr>
            <a:xfrm>
              <a:off x="5468293" y="4800523"/>
              <a:ext cx="572091" cy="440446"/>
            </a:xfrm>
            <a:prstGeom prst="rect">
              <a:avLst/>
            </a:prstGeom>
          </p:spPr>
        </p:pic>
        <p:sp>
          <p:nvSpPr>
            <p:cNvPr id="99" name="TextBox 98">
              <a:extLst>
                <a:ext uri="{FF2B5EF4-FFF2-40B4-BE49-F238E27FC236}">
                  <a16:creationId xmlns:a16="http://schemas.microsoft.com/office/drawing/2014/main" id="{25F39C49-BDBF-499F-9F1A-81E324BCDCA6}"/>
                </a:ext>
              </a:extLst>
            </p:cNvPr>
            <p:cNvSpPr txBox="1"/>
            <p:nvPr/>
          </p:nvSpPr>
          <p:spPr>
            <a:xfrm>
              <a:off x="6169238" y="4800523"/>
              <a:ext cx="2010039" cy="221599"/>
            </a:xfrm>
            <a:prstGeom prst="rect">
              <a:avLst/>
            </a:prstGeom>
            <a:noFill/>
          </p:spPr>
          <p:txBody>
            <a:bodyPr wrap="none" lIns="0" tIns="0" rIns="0" bIns="0" rtlCol="0">
              <a:spAutoFit/>
            </a:bodyPr>
            <a:lstStyle/>
            <a:p>
              <a:pPr>
                <a:lnSpc>
                  <a:spcPct val="90000"/>
                </a:lnSpc>
                <a:defRPr/>
              </a:pPr>
              <a:r>
                <a:rPr lang="en-US" sz="1200" dirty="0">
                  <a:latin typeface="+mj-lt"/>
                </a:rPr>
                <a:t>Azure Data Lake Storage</a:t>
              </a:r>
            </a:p>
          </p:txBody>
        </p:sp>
        <p:sp>
          <p:nvSpPr>
            <p:cNvPr id="98" name="TextBox 97">
              <a:extLst>
                <a:ext uri="{FF2B5EF4-FFF2-40B4-BE49-F238E27FC236}">
                  <a16:creationId xmlns:a16="http://schemas.microsoft.com/office/drawing/2014/main" id="{362802C0-42DD-4AC1-BAA8-97B155B8E5BC}"/>
                </a:ext>
              </a:extLst>
            </p:cNvPr>
            <p:cNvSpPr txBox="1"/>
            <p:nvPr/>
          </p:nvSpPr>
          <p:spPr>
            <a:xfrm>
              <a:off x="6169238" y="5048544"/>
              <a:ext cx="2536655" cy="369332"/>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pic>
          <p:nvPicPr>
            <p:cNvPr id="16" name="Picture 15" descr="Arrow pointing from Store towards Model &amp; Serve">
              <a:extLst>
                <a:ext uri="{FF2B5EF4-FFF2-40B4-BE49-F238E27FC236}">
                  <a16:creationId xmlns:a16="http://schemas.microsoft.com/office/drawing/2014/main" id="{2510DB81-6E75-4674-A114-6B0D2D566F72}"/>
                </a:ext>
              </a:extLst>
            </p:cNvPr>
            <p:cNvPicPr>
              <a:picLocks noChangeAspect="1"/>
            </p:cNvPicPr>
            <p:nvPr/>
          </p:nvPicPr>
          <p:blipFill>
            <a:blip r:embed="rId9"/>
            <a:stretch>
              <a:fillRect/>
            </a:stretch>
          </p:blipFill>
          <p:spPr>
            <a:xfrm rot="16200000" flipV="1">
              <a:off x="6869746" y="3993137"/>
              <a:ext cx="413004" cy="413004"/>
            </a:xfrm>
            <a:prstGeom prst="rect">
              <a:avLst/>
            </a:prstGeom>
          </p:spPr>
        </p:pic>
      </p:grpSp>
    </p:spTree>
    <p:extLst>
      <p:ext uri="{BB962C8B-B14F-4D97-AF65-F5344CB8AC3E}">
        <p14:creationId xmlns:p14="http://schemas.microsoft.com/office/powerpoint/2010/main" val="338540458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t>What is Azure Data Lake storage?</a:t>
            </a:r>
          </a:p>
        </p:txBody>
      </p:sp>
      <p:sp>
        <p:nvSpPr>
          <p:cNvPr id="27" name="Freeform: Shape 26">
            <a:extLst>
              <a:ext uri="{FF2B5EF4-FFF2-40B4-BE49-F238E27FC236}">
                <a16:creationId xmlns:a16="http://schemas.microsoft.com/office/drawing/2014/main" id="{647EE69D-27D6-4C7D-BA60-0187414EB4DB}"/>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28" name="Freeform: Shape 27">
            <a:extLst>
              <a:ext uri="{FF2B5EF4-FFF2-40B4-BE49-F238E27FC236}">
                <a16:creationId xmlns:a16="http://schemas.microsoft.com/office/drawing/2014/main" id="{B5E32E51-71DD-4566-B705-1002DF836FD9}"/>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29" name="Freeform: Shape 28">
            <a:extLst>
              <a:ext uri="{FF2B5EF4-FFF2-40B4-BE49-F238E27FC236}">
                <a16:creationId xmlns:a16="http://schemas.microsoft.com/office/drawing/2014/main" id="{99CD51FB-0416-4D63-B2C0-08019FE49CE4}"/>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30" name="Freeform: Shape 29">
            <a:extLst>
              <a:ext uri="{FF2B5EF4-FFF2-40B4-BE49-F238E27FC236}">
                <a16:creationId xmlns:a16="http://schemas.microsoft.com/office/drawing/2014/main" id="{A2027E7B-E275-4E60-B342-92E049552B9C}"/>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19" name="Rectangle 18">
            <a:extLst>
              <a:ext uri="{FF2B5EF4-FFF2-40B4-BE49-F238E27FC236}">
                <a16:creationId xmlns:a16="http://schemas.microsoft.com/office/drawing/2014/main" id="{6D78605D-08DC-48E7-877A-FB24F7F548FC}"/>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22" name="Graphic 21" descr="Azure Data Lake Storage icon">
            <a:extLst>
              <a:ext uri="{FF2B5EF4-FFF2-40B4-BE49-F238E27FC236}">
                <a16:creationId xmlns:a16="http://schemas.microsoft.com/office/drawing/2014/main" id="{533B5DC4-F39C-4E3E-8DD0-C9082B303D4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8560" b="8560"/>
          <a:stretch/>
        </p:blipFill>
        <p:spPr>
          <a:xfrm>
            <a:off x="3276200" y="2468377"/>
            <a:ext cx="481413" cy="398996"/>
          </a:xfrm>
          <a:prstGeom prst="rect">
            <a:avLst/>
          </a:prstGeom>
        </p:spPr>
      </p:pic>
      <p:sp>
        <p:nvSpPr>
          <p:cNvPr id="24" name="TextBox 23">
            <a:extLst>
              <a:ext uri="{FF2B5EF4-FFF2-40B4-BE49-F238E27FC236}">
                <a16:creationId xmlns:a16="http://schemas.microsoft.com/office/drawing/2014/main" id="{BB321BCD-99F0-48A1-B3DA-505A8AD650D5}"/>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23" name="TextBox 22">
            <a:extLst>
              <a:ext uri="{FF2B5EF4-FFF2-40B4-BE49-F238E27FC236}">
                <a16:creationId xmlns:a16="http://schemas.microsoft.com/office/drawing/2014/main" id="{2D4B3D15-2A51-4636-A9FB-1A92C2DD7635}"/>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222640495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66A229-CED9-4CA7-8A03-832054C62096}"/>
              </a:ext>
            </a:extLst>
          </p:cNvPr>
          <p:cNvSpPr>
            <a:spLocks noGrp="1"/>
          </p:cNvSpPr>
          <p:nvPr>
            <p:ph type="title"/>
          </p:nvPr>
        </p:nvSpPr>
        <p:spPr/>
        <p:txBody>
          <a:bodyPr/>
          <a:lstStyle/>
          <a:p>
            <a:r>
              <a:rPr lang="en-US" dirty="0"/>
              <a:t>What is Azure Databricks?</a:t>
            </a:r>
          </a:p>
        </p:txBody>
      </p:sp>
      <p:pic>
        <p:nvPicPr>
          <p:cNvPr id="54" name="Picture 53" descr="Icon of a screen with filled chart ">
            <a:extLst>
              <a:ext uri="{FF2B5EF4-FFF2-40B4-BE49-F238E27FC236}">
                <a16:creationId xmlns:a16="http://schemas.microsoft.com/office/drawing/2014/main" id="{830C9228-3321-447E-A51B-F2FCDD10B42F}"/>
              </a:ext>
            </a:extLst>
          </p:cNvPr>
          <p:cNvPicPr>
            <a:picLocks noChangeAspect="1"/>
          </p:cNvPicPr>
          <p:nvPr/>
        </p:nvPicPr>
        <p:blipFill>
          <a:blip r:embed="rId3"/>
          <a:stretch>
            <a:fillRect/>
          </a:stretch>
        </p:blipFill>
        <p:spPr>
          <a:xfrm>
            <a:off x="413995" y="1193007"/>
            <a:ext cx="681228" cy="681228"/>
          </a:xfrm>
          <a:prstGeom prst="rect">
            <a:avLst/>
          </a:prstGeom>
        </p:spPr>
      </p:pic>
      <p:sp>
        <p:nvSpPr>
          <p:cNvPr id="50" name="TextBox 49">
            <a:extLst>
              <a:ext uri="{FF2B5EF4-FFF2-40B4-BE49-F238E27FC236}">
                <a16:creationId xmlns:a16="http://schemas.microsoft.com/office/drawing/2014/main" id="{912E8F54-586A-4667-A643-787A4D6F34CF}"/>
              </a:ext>
            </a:extLst>
          </p:cNvPr>
          <p:cNvSpPr txBox="1">
            <a:spLocks/>
          </p:cNvSpPr>
          <p:nvPr/>
        </p:nvSpPr>
        <p:spPr>
          <a:xfrm>
            <a:off x="313982" y="1092994"/>
            <a:ext cx="2781512" cy="2081287"/>
          </a:xfrm>
          <a:custGeom>
            <a:avLst/>
            <a:gdLst>
              <a:gd name="connsiteX0" fmla="*/ 586581 w 3708682"/>
              <a:gd name="connsiteY0" fmla="*/ 133351 h 2775049"/>
              <a:gd name="connsiteX1" fmla="*/ 133350 w 3708682"/>
              <a:gd name="connsiteY1" fmla="*/ 586582 h 2775049"/>
              <a:gd name="connsiteX2" fmla="*/ 586581 w 3708682"/>
              <a:gd name="connsiteY2" fmla="*/ 1039813 h 2775049"/>
              <a:gd name="connsiteX3" fmla="*/ 1039812 w 3708682"/>
              <a:gd name="connsiteY3" fmla="*/ 586582 h 2775049"/>
              <a:gd name="connsiteX4" fmla="*/ 586581 w 3708682"/>
              <a:gd name="connsiteY4" fmla="*/ 133351 h 2775049"/>
              <a:gd name="connsiteX5" fmla="*/ 0 w 3708682"/>
              <a:gd name="connsiteY5" fmla="*/ 0 h 2775049"/>
              <a:gd name="connsiteX6" fmla="*/ 3708682 w 3708682"/>
              <a:gd name="connsiteY6" fmla="*/ 0 h 2775049"/>
              <a:gd name="connsiteX7" fmla="*/ 3708682 w 3708682"/>
              <a:gd name="connsiteY7" fmla="*/ 2775049 h 2775049"/>
              <a:gd name="connsiteX8" fmla="*/ 0 w 3708682"/>
              <a:gd name="connsiteY8" fmla="*/ 2775049 h 277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8682" h="2775049">
                <a:moveTo>
                  <a:pt x="586581" y="133351"/>
                </a:moveTo>
                <a:cubicBezTo>
                  <a:pt x="336268" y="133351"/>
                  <a:pt x="133350" y="336269"/>
                  <a:pt x="133350" y="586582"/>
                </a:cubicBezTo>
                <a:cubicBezTo>
                  <a:pt x="133350" y="836895"/>
                  <a:pt x="336268" y="1039813"/>
                  <a:pt x="586581" y="1039813"/>
                </a:cubicBezTo>
                <a:cubicBezTo>
                  <a:pt x="836894" y="1039813"/>
                  <a:pt x="1039812" y="836895"/>
                  <a:pt x="1039812" y="586582"/>
                </a:cubicBezTo>
                <a:cubicBezTo>
                  <a:pt x="1039812" y="336269"/>
                  <a:pt x="836894" y="133351"/>
                  <a:pt x="586581" y="133351"/>
                </a:cubicBezTo>
                <a:close/>
                <a:moveTo>
                  <a:pt x="0" y="0"/>
                </a:moveTo>
                <a:lnTo>
                  <a:pt x="3708682" y="0"/>
                </a:lnTo>
                <a:lnTo>
                  <a:pt x="3708682" y="2775049"/>
                </a:lnTo>
                <a:lnTo>
                  <a:pt x="0" y="2775049"/>
                </a:lnTo>
                <a:close/>
              </a:path>
            </a:pathLst>
          </a:custGeom>
          <a:solidFill>
            <a:schemeClr val="bg1">
              <a:lumMod val="95000"/>
            </a:schemeClr>
          </a:solidFill>
        </p:spPr>
        <p:txBody>
          <a:bodyPr wrap="square" lIns="102870" tIns="857250" rIns="102870" bIns="6858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00" spc="0" dirty="0"/>
              <a:t>Apache Spark-based platform:</a:t>
            </a:r>
          </a:p>
          <a:p>
            <a:pPr>
              <a:spcBef>
                <a:spcPts val="300"/>
              </a:spcBef>
            </a:pPr>
            <a:r>
              <a:rPr lang="en-IN" sz="1350" spc="0" dirty="0">
                <a:latin typeface="+mn-lt"/>
              </a:rPr>
              <a:t>Simplifies the provisioning and collaboration of Apache Spark-based analytical solutions</a:t>
            </a:r>
            <a:endParaRPr lang="en-US" sz="1800" spc="0" dirty="0">
              <a:latin typeface="+mn-lt"/>
            </a:endParaRPr>
          </a:p>
        </p:txBody>
      </p:sp>
      <p:pic>
        <p:nvPicPr>
          <p:cNvPr id="56" name="Picture 55" descr="Icon of a lockpad">
            <a:extLst>
              <a:ext uri="{FF2B5EF4-FFF2-40B4-BE49-F238E27FC236}">
                <a16:creationId xmlns:a16="http://schemas.microsoft.com/office/drawing/2014/main" id="{0F8EB70A-02C2-47D5-A77B-51E81252ABC7}"/>
              </a:ext>
            </a:extLst>
          </p:cNvPr>
          <p:cNvPicPr>
            <a:picLocks noChangeAspect="1"/>
          </p:cNvPicPr>
          <p:nvPr/>
        </p:nvPicPr>
        <p:blipFill>
          <a:blip r:embed="rId4"/>
          <a:stretch>
            <a:fillRect/>
          </a:stretch>
        </p:blipFill>
        <p:spPr>
          <a:xfrm>
            <a:off x="3281085" y="1193007"/>
            <a:ext cx="680085" cy="681228"/>
          </a:xfrm>
          <a:prstGeom prst="rect">
            <a:avLst/>
          </a:prstGeom>
        </p:spPr>
      </p:pic>
      <p:sp>
        <p:nvSpPr>
          <p:cNvPr id="51" name="TextBox 50">
            <a:extLst>
              <a:ext uri="{FF2B5EF4-FFF2-40B4-BE49-F238E27FC236}">
                <a16:creationId xmlns:a16="http://schemas.microsoft.com/office/drawing/2014/main" id="{C6443705-19E3-4147-9C87-16A2A4E041A5}"/>
              </a:ext>
            </a:extLst>
          </p:cNvPr>
          <p:cNvSpPr txBox="1">
            <a:spLocks/>
          </p:cNvSpPr>
          <p:nvPr/>
        </p:nvSpPr>
        <p:spPr>
          <a:xfrm>
            <a:off x="3181072" y="1092994"/>
            <a:ext cx="2781512" cy="2081287"/>
          </a:xfrm>
          <a:custGeom>
            <a:avLst/>
            <a:gdLst>
              <a:gd name="connsiteX0" fmla="*/ 586581 w 3708682"/>
              <a:gd name="connsiteY0" fmla="*/ 133351 h 2775049"/>
              <a:gd name="connsiteX1" fmla="*/ 133350 w 3708682"/>
              <a:gd name="connsiteY1" fmla="*/ 586582 h 2775049"/>
              <a:gd name="connsiteX2" fmla="*/ 586581 w 3708682"/>
              <a:gd name="connsiteY2" fmla="*/ 1039813 h 2775049"/>
              <a:gd name="connsiteX3" fmla="*/ 1039812 w 3708682"/>
              <a:gd name="connsiteY3" fmla="*/ 586582 h 2775049"/>
              <a:gd name="connsiteX4" fmla="*/ 586581 w 3708682"/>
              <a:gd name="connsiteY4" fmla="*/ 133351 h 2775049"/>
              <a:gd name="connsiteX5" fmla="*/ 0 w 3708682"/>
              <a:gd name="connsiteY5" fmla="*/ 0 h 2775049"/>
              <a:gd name="connsiteX6" fmla="*/ 3708682 w 3708682"/>
              <a:gd name="connsiteY6" fmla="*/ 0 h 2775049"/>
              <a:gd name="connsiteX7" fmla="*/ 3708682 w 3708682"/>
              <a:gd name="connsiteY7" fmla="*/ 2775049 h 2775049"/>
              <a:gd name="connsiteX8" fmla="*/ 0 w 3708682"/>
              <a:gd name="connsiteY8" fmla="*/ 2775049 h 277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8682" h="2775049">
                <a:moveTo>
                  <a:pt x="586581" y="133351"/>
                </a:moveTo>
                <a:cubicBezTo>
                  <a:pt x="336268" y="133351"/>
                  <a:pt x="133350" y="336269"/>
                  <a:pt x="133350" y="586582"/>
                </a:cubicBezTo>
                <a:cubicBezTo>
                  <a:pt x="133350" y="836895"/>
                  <a:pt x="336268" y="1039813"/>
                  <a:pt x="586581" y="1039813"/>
                </a:cubicBezTo>
                <a:cubicBezTo>
                  <a:pt x="836894" y="1039813"/>
                  <a:pt x="1039812" y="836895"/>
                  <a:pt x="1039812" y="586582"/>
                </a:cubicBezTo>
                <a:cubicBezTo>
                  <a:pt x="1039812" y="336269"/>
                  <a:pt x="836894" y="133351"/>
                  <a:pt x="586581" y="133351"/>
                </a:cubicBezTo>
                <a:close/>
                <a:moveTo>
                  <a:pt x="0" y="0"/>
                </a:moveTo>
                <a:lnTo>
                  <a:pt x="3708682" y="0"/>
                </a:lnTo>
                <a:lnTo>
                  <a:pt x="3708682" y="2775049"/>
                </a:lnTo>
                <a:lnTo>
                  <a:pt x="0" y="2775049"/>
                </a:lnTo>
                <a:close/>
              </a:path>
            </a:pathLst>
          </a:custGeom>
          <a:solidFill>
            <a:schemeClr val="bg1">
              <a:lumMod val="95000"/>
            </a:schemeClr>
          </a:solidFill>
        </p:spPr>
        <p:txBody>
          <a:bodyPr wrap="square" lIns="102870" tIns="857250" rIns="102870" bIns="6858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00" spc="0" dirty="0"/>
              <a:t>Enterprise Security:</a:t>
            </a:r>
          </a:p>
          <a:p>
            <a:pPr>
              <a:spcBef>
                <a:spcPts val="300"/>
              </a:spcBef>
            </a:pPr>
            <a:r>
              <a:rPr lang="en-US" sz="1350" spc="0" dirty="0">
                <a:latin typeface="+mn-lt"/>
              </a:rPr>
              <a:t>Utilizes the security capabilities</a:t>
            </a:r>
            <a:br>
              <a:rPr lang="en-US" sz="1350" spc="0" dirty="0">
                <a:latin typeface="+mn-lt"/>
              </a:rPr>
            </a:br>
            <a:r>
              <a:rPr lang="en-US" sz="1350" spc="0" dirty="0">
                <a:latin typeface="+mn-lt"/>
              </a:rPr>
              <a:t>of Azure</a:t>
            </a:r>
          </a:p>
        </p:txBody>
      </p:sp>
      <p:pic>
        <p:nvPicPr>
          <p:cNvPr id="58" name="Picture 57" descr="Icon of small circles connected by lines forming a big circle">
            <a:extLst>
              <a:ext uri="{FF2B5EF4-FFF2-40B4-BE49-F238E27FC236}">
                <a16:creationId xmlns:a16="http://schemas.microsoft.com/office/drawing/2014/main" id="{C2F9FEA0-1999-4783-9A86-48C6ADA29CDD}"/>
              </a:ext>
            </a:extLst>
          </p:cNvPr>
          <p:cNvPicPr>
            <a:picLocks noChangeAspect="1"/>
          </p:cNvPicPr>
          <p:nvPr/>
        </p:nvPicPr>
        <p:blipFill>
          <a:blip r:embed="rId5"/>
          <a:stretch>
            <a:fillRect/>
          </a:stretch>
        </p:blipFill>
        <p:spPr>
          <a:xfrm>
            <a:off x="6146795" y="1193007"/>
            <a:ext cx="681228" cy="681228"/>
          </a:xfrm>
          <a:prstGeom prst="rect">
            <a:avLst/>
          </a:prstGeom>
        </p:spPr>
      </p:pic>
      <p:sp>
        <p:nvSpPr>
          <p:cNvPr id="52" name="TextBox 51">
            <a:extLst>
              <a:ext uri="{FF2B5EF4-FFF2-40B4-BE49-F238E27FC236}">
                <a16:creationId xmlns:a16="http://schemas.microsoft.com/office/drawing/2014/main" id="{724E5797-F682-4C63-909B-F1F083A8D488}"/>
              </a:ext>
            </a:extLst>
          </p:cNvPr>
          <p:cNvSpPr txBox="1">
            <a:spLocks/>
          </p:cNvSpPr>
          <p:nvPr/>
        </p:nvSpPr>
        <p:spPr>
          <a:xfrm>
            <a:off x="6048163" y="1092994"/>
            <a:ext cx="2781512" cy="2081287"/>
          </a:xfrm>
          <a:custGeom>
            <a:avLst/>
            <a:gdLst>
              <a:gd name="connsiteX0" fmla="*/ 586581 w 3708682"/>
              <a:gd name="connsiteY0" fmla="*/ 133351 h 2775049"/>
              <a:gd name="connsiteX1" fmla="*/ 133350 w 3708682"/>
              <a:gd name="connsiteY1" fmla="*/ 586582 h 2775049"/>
              <a:gd name="connsiteX2" fmla="*/ 586581 w 3708682"/>
              <a:gd name="connsiteY2" fmla="*/ 1039813 h 2775049"/>
              <a:gd name="connsiteX3" fmla="*/ 1039812 w 3708682"/>
              <a:gd name="connsiteY3" fmla="*/ 586582 h 2775049"/>
              <a:gd name="connsiteX4" fmla="*/ 586581 w 3708682"/>
              <a:gd name="connsiteY4" fmla="*/ 133351 h 2775049"/>
              <a:gd name="connsiteX5" fmla="*/ 0 w 3708682"/>
              <a:gd name="connsiteY5" fmla="*/ 0 h 2775049"/>
              <a:gd name="connsiteX6" fmla="*/ 3708682 w 3708682"/>
              <a:gd name="connsiteY6" fmla="*/ 0 h 2775049"/>
              <a:gd name="connsiteX7" fmla="*/ 3708682 w 3708682"/>
              <a:gd name="connsiteY7" fmla="*/ 2775049 h 2775049"/>
              <a:gd name="connsiteX8" fmla="*/ 0 w 3708682"/>
              <a:gd name="connsiteY8" fmla="*/ 2775049 h 277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8682" h="2775049">
                <a:moveTo>
                  <a:pt x="586581" y="133351"/>
                </a:moveTo>
                <a:cubicBezTo>
                  <a:pt x="336268" y="133351"/>
                  <a:pt x="133350" y="336269"/>
                  <a:pt x="133350" y="586582"/>
                </a:cubicBezTo>
                <a:cubicBezTo>
                  <a:pt x="133350" y="836895"/>
                  <a:pt x="336268" y="1039813"/>
                  <a:pt x="586581" y="1039813"/>
                </a:cubicBezTo>
                <a:cubicBezTo>
                  <a:pt x="836894" y="1039813"/>
                  <a:pt x="1039812" y="836895"/>
                  <a:pt x="1039812" y="586582"/>
                </a:cubicBezTo>
                <a:cubicBezTo>
                  <a:pt x="1039812" y="336269"/>
                  <a:pt x="836894" y="133351"/>
                  <a:pt x="586581" y="133351"/>
                </a:cubicBezTo>
                <a:close/>
                <a:moveTo>
                  <a:pt x="0" y="0"/>
                </a:moveTo>
                <a:lnTo>
                  <a:pt x="3708682" y="0"/>
                </a:lnTo>
                <a:lnTo>
                  <a:pt x="3708682" y="2775049"/>
                </a:lnTo>
                <a:lnTo>
                  <a:pt x="0" y="2775049"/>
                </a:lnTo>
                <a:close/>
              </a:path>
            </a:pathLst>
          </a:custGeom>
          <a:solidFill>
            <a:schemeClr val="bg1">
              <a:lumMod val="95000"/>
            </a:schemeClr>
          </a:solidFill>
        </p:spPr>
        <p:txBody>
          <a:bodyPr wrap="square" lIns="102870" tIns="857250" rIns="102870" bIns="6858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00" spc="0" dirty="0"/>
              <a:t>Integration with Azure services:</a:t>
            </a:r>
          </a:p>
          <a:p>
            <a:pPr>
              <a:spcBef>
                <a:spcPts val="300"/>
              </a:spcBef>
            </a:pPr>
            <a:r>
              <a:rPr lang="en-US" sz="1350" spc="0" dirty="0">
                <a:latin typeface="+mn-lt"/>
              </a:rPr>
              <a:t>Can integrate with a variety of Azure data platform services and Power BI</a:t>
            </a:r>
          </a:p>
        </p:txBody>
      </p:sp>
    </p:spTree>
    <p:extLst>
      <p:ext uri="{BB962C8B-B14F-4D97-AF65-F5344CB8AC3E}">
        <p14:creationId xmlns:p14="http://schemas.microsoft.com/office/powerpoint/2010/main" val="117072973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t>What is Azure Synapse Analytics?</a:t>
            </a:r>
          </a:p>
        </p:txBody>
      </p:sp>
      <p:pic>
        <p:nvPicPr>
          <p:cNvPr id="7" name="Picture 6" descr="Diagram showing the components of Azure Synapse Analytics. Synapse Studio, Synapse Pipelines, Synapse SQL pools, Synapse Spark pools, and Synapse Link">
            <a:extLst>
              <a:ext uri="{FF2B5EF4-FFF2-40B4-BE49-F238E27FC236}">
                <a16:creationId xmlns:a16="http://schemas.microsoft.com/office/drawing/2014/main" id="{AD4B9A69-D20D-439E-89BB-94733E69FE1E}"/>
              </a:ext>
            </a:extLst>
          </p:cNvPr>
          <p:cNvPicPr>
            <a:picLocks noChangeAspect="1"/>
          </p:cNvPicPr>
          <p:nvPr/>
        </p:nvPicPr>
        <p:blipFill rotWithShape="1">
          <a:blip r:embed="rId3"/>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182729108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t>What is Azure Analysis Services?</a:t>
            </a:r>
          </a:p>
        </p:txBody>
      </p:sp>
      <p:pic>
        <p:nvPicPr>
          <p:cNvPr id="8" name="Picture 7" descr="Diagram showing Azure Analysis Services from Data source through visualization including Authentication">
            <a:extLst>
              <a:ext uri="{FF2B5EF4-FFF2-40B4-BE49-F238E27FC236}">
                <a16:creationId xmlns:a16="http://schemas.microsoft.com/office/drawing/2014/main" id="{0083E63A-45A2-4DA1-909C-F186C2C1A486}"/>
              </a:ext>
            </a:extLst>
          </p:cNvPr>
          <p:cNvPicPr>
            <a:picLocks noChangeAspect="1"/>
          </p:cNvPicPr>
          <p:nvPr/>
        </p:nvPicPr>
        <p:blipFill rotWithShape="1">
          <a:blip r:embed="rId3"/>
          <a:srcRect l="-11859" t="-181" r="-11859" b="-181"/>
          <a:stretch/>
        </p:blipFill>
        <p:spPr>
          <a:xfrm>
            <a:off x="317096" y="1106953"/>
            <a:ext cx="8509806" cy="303642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171563758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t>What is Azure HDInsight?</a:t>
            </a:r>
          </a:p>
        </p:txBody>
      </p:sp>
      <p:pic>
        <p:nvPicPr>
          <p:cNvPr id="6" name="Picture 5" descr="Image showing the elements of Azure Databricks">
            <a:extLst>
              <a:ext uri="{FF2B5EF4-FFF2-40B4-BE49-F238E27FC236}">
                <a16:creationId xmlns:a16="http://schemas.microsoft.com/office/drawing/2014/main" id="{282D452F-0ECF-4BA4-8263-6162FEE53240}"/>
              </a:ext>
            </a:extLst>
          </p:cNvPr>
          <p:cNvPicPr>
            <a:picLocks noChangeAspect="1"/>
          </p:cNvPicPr>
          <p:nvPr/>
        </p:nvPicPr>
        <p:blipFill rotWithShape="1">
          <a:blip r:embed="rId3"/>
          <a:srcRect l="-89597" t="-3449" r="-89597" b="-3449"/>
          <a:stretch/>
        </p:blipFill>
        <p:spPr>
          <a:xfrm>
            <a:off x="317097" y="1106953"/>
            <a:ext cx="8509806" cy="303642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56748341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423A4-0A68-4EF2-A4A3-AEDF725250FE}"/>
              </a:ext>
            </a:extLst>
          </p:cNvPr>
          <p:cNvSpPr>
            <a:spLocks noGrp="1"/>
          </p:cNvSpPr>
          <p:nvPr>
            <p:ph type="title"/>
          </p:nvPr>
        </p:nvSpPr>
        <p:spPr/>
        <p:txBody>
          <a:bodyPr/>
          <a:lstStyle/>
          <a:p>
            <a:r>
              <a:rPr lang="en-US" dirty="0"/>
              <a:t>Describe data ingestion in Azure</a:t>
            </a:r>
          </a:p>
        </p:txBody>
      </p:sp>
      <p:grpSp>
        <p:nvGrpSpPr>
          <p:cNvPr id="492" name="Group 491">
            <a:extLst>
              <a:ext uri="{FF2B5EF4-FFF2-40B4-BE49-F238E27FC236}">
                <a16:creationId xmlns:a16="http://schemas.microsoft.com/office/drawing/2014/main" id="{5D841BBE-A227-4533-80D3-7C32638DA1E6}"/>
              </a:ext>
              <a:ext uri="{C183D7F6-B498-43B3-948B-1728B52AA6E4}">
                <adec:decorative xmlns:adec="http://schemas.microsoft.com/office/drawing/2017/decorative" val="1"/>
              </a:ext>
            </a:extLst>
          </p:cNvPr>
          <p:cNvGrpSpPr/>
          <p:nvPr/>
        </p:nvGrpSpPr>
        <p:grpSpPr>
          <a:xfrm>
            <a:off x="319818" y="1092994"/>
            <a:ext cx="2743200" cy="2774156"/>
            <a:chOff x="426424" y="2159000"/>
            <a:chExt cx="3657600" cy="3698875"/>
          </a:xfrm>
        </p:grpSpPr>
        <p:sp>
          <p:nvSpPr>
            <p:cNvPr id="308" name="TextBox 307">
              <a:extLst>
                <a:ext uri="{FF2B5EF4-FFF2-40B4-BE49-F238E27FC236}">
                  <a16:creationId xmlns:a16="http://schemas.microsoft.com/office/drawing/2014/main" id="{11243621-B3BF-4D6C-BF65-471C0EC5A82F}"/>
                </a:ext>
              </a:extLst>
            </p:cNvPr>
            <p:cNvSpPr txBox="1"/>
            <p:nvPr/>
          </p:nvSpPr>
          <p:spPr>
            <a:xfrm>
              <a:off x="426424" y="2159000"/>
              <a:ext cx="3657600" cy="517065"/>
            </a:xfrm>
            <a:prstGeom prst="rect">
              <a:avLst/>
            </a:prstGeom>
            <a:solidFill>
              <a:srgbClr val="243A5E"/>
            </a:solidFill>
            <a:ln w="19050">
              <a:solidFill>
                <a:srgbClr val="243A5E"/>
              </a:solidFill>
            </a:ln>
          </p:spPr>
          <p:txBody>
            <a:bodyPr wrap="square" lIns="102870" tIns="68580" rIns="102870" bIns="68580" rtlCol="0" anchor="ctr">
              <a:noAutofit/>
            </a:bodyPr>
            <a:lstStyle/>
            <a:p>
              <a:pPr defTabSz="685800">
                <a:lnSpc>
                  <a:spcPct val="90000"/>
                </a:lnSpc>
                <a:spcAft>
                  <a:spcPts val="441"/>
                </a:spcAft>
                <a:defRPr/>
              </a:pPr>
              <a:r>
                <a:rPr lang="en-US" kern="0" dirty="0">
                  <a:solidFill>
                    <a:schemeClr val="bg1"/>
                  </a:solidFill>
                  <a:latin typeface="+mj-lt"/>
                </a:rPr>
                <a:t>ADF</a:t>
              </a:r>
            </a:p>
          </p:txBody>
        </p:sp>
        <p:sp>
          <p:nvSpPr>
            <p:cNvPr id="168" name="Rectangle: Rounded Corners 303">
              <a:extLst>
                <a:ext uri="{FF2B5EF4-FFF2-40B4-BE49-F238E27FC236}">
                  <a16:creationId xmlns:a16="http://schemas.microsoft.com/office/drawing/2014/main" id="{FA6E72CE-C1E6-43FE-A585-4C54634EE45D}"/>
                </a:ext>
                <a:ext uri="{C183D7F6-B498-43B3-948B-1728B52AA6E4}">
                  <adec:decorative xmlns:adec="http://schemas.microsoft.com/office/drawing/2017/decorative" val="1"/>
                </a:ext>
              </a:extLst>
            </p:cNvPr>
            <p:cNvSpPr/>
            <p:nvPr/>
          </p:nvSpPr>
          <p:spPr bwMode="auto">
            <a:xfrm>
              <a:off x="426424"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1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 name="Picture 6" descr="Series of 1's and 0's to represent flowing data">
              <a:extLst>
                <a:ext uri="{FF2B5EF4-FFF2-40B4-BE49-F238E27FC236}">
                  <a16:creationId xmlns:a16="http://schemas.microsoft.com/office/drawing/2014/main" id="{C1F498B8-DDE2-4FCE-A731-14074A0C9554}"/>
                </a:ext>
              </a:extLst>
            </p:cNvPr>
            <p:cNvPicPr>
              <a:picLocks noChangeAspect="1"/>
            </p:cNvPicPr>
            <p:nvPr/>
          </p:nvPicPr>
          <p:blipFill>
            <a:blip r:embed="rId3"/>
            <a:stretch>
              <a:fillRect/>
            </a:stretch>
          </p:blipFill>
          <p:spPr>
            <a:xfrm>
              <a:off x="581373" y="2896308"/>
              <a:ext cx="722376" cy="1726692"/>
            </a:xfrm>
            <a:prstGeom prst="rect">
              <a:avLst/>
            </a:prstGeom>
          </p:spPr>
        </p:pic>
        <p:pic>
          <p:nvPicPr>
            <p:cNvPr id="11" name="Picture 10" descr="Filter">
              <a:extLst>
                <a:ext uri="{FF2B5EF4-FFF2-40B4-BE49-F238E27FC236}">
                  <a16:creationId xmlns:a16="http://schemas.microsoft.com/office/drawing/2014/main" id="{ABD145F9-3178-41D5-A954-190F5B4FD349}"/>
                </a:ext>
              </a:extLst>
            </p:cNvPr>
            <p:cNvPicPr>
              <a:picLocks noChangeAspect="1"/>
            </p:cNvPicPr>
            <p:nvPr/>
          </p:nvPicPr>
          <p:blipFill>
            <a:blip r:embed="rId4"/>
            <a:stretch>
              <a:fillRect/>
            </a:stretch>
          </p:blipFill>
          <p:spPr>
            <a:xfrm>
              <a:off x="1435459" y="2932540"/>
              <a:ext cx="1184148" cy="1729740"/>
            </a:xfrm>
            <a:prstGeom prst="rect">
              <a:avLst/>
            </a:prstGeom>
          </p:spPr>
        </p:pic>
        <p:pic>
          <p:nvPicPr>
            <p:cNvPr id="35" name="Picture 34" descr="Icon of three gears with varying sizes">
              <a:extLst>
                <a:ext uri="{FF2B5EF4-FFF2-40B4-BE49-F238E27FC236}">
                  <a16:creationId xmlns:a16="http://schemas.microsoft.com/office/drawing/2014/main" id="{18D48665-81AC-4AAF-9827-74298BF0DBEF}"/>
                </a:ext>
              </a:extLst>
            </p:cNvPr>
            <p:cNvPicPr>
              <a:picLocks noChangeAspect="1"/>
            </p:cNvPicPr>
            <p:nvPr/>
          </p:nvPicPr>
          <p:blipFill>
            <a:blip r:embed="rId5"/>
            <a:stretch>
              <a:fillRect/>
            </a:stretch>
          </p:blipFill>
          <p:spPr>
            <a:xfrm>
              <a:off x="1530239" y="3500230"/>
              <a:ext cx="594360" cy="594360"/>
            </a:xfrm>
            <a:prstGeom prst="rect">
              <a:avLst/>
            </a:prstGeom>
          </p:spPr>
        </p:pic>
        <p:sp>
          <p:nvSpPr>
            <p:cNvPr id="164" name="Rectangle 163" descr="Icon of a square coming out of a filter">
              <a:extLst>
                <a:ext uri="{FF2B5EF4-FFF2-40B4-BE49-F238E27FC236}">
                  <a16:creationId xmlns:a16="http://schemas.microsoft.com/office/drawing/2014/main" id="{78171E14-1954-495E-951B-46F464AA522A}"/>
                </a:ext>
              </a:extLst>
            </p:cNvPr>
            <p:cNvSpPr/>
            <p:nvPr/>
          </p:nvSpPr>
          <p:spPr bwMode="auto">
            <a:xfrm rot="19800000">
              <a:off x="2712991" y="3801662"/>
              <a:ext cx="416521" cy="37425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endParaRPr lang="en-US" sz="1500" kern="0" dirty="0">
                <a:solidFill>
                  <a:srgbClr val="505050"/>
                </a:solidFill>
              </a:endParaRPr>
            </a:p>
          </p:txBody>
        </p:sp>
        <p:pic>
          <p:nvPicPr>
            <p:cNvPr id="54" name="Picture 53" descr="Icon of a gear inside a square">
              <a:extLst>
                <a:ext uri="{FF2B5EF4-FFF2-40B4-BE49-F238E27FC236}">
                  <a16:creationId xmlns:a16="http://schemas.microsoft.com/office/drawing/2014/main" id="{BDF5FCC1-A82B-4F83-80EB-608303E825BC}"/>
                </a:ext>
              </a:extLst>
            </p:cNvPr>
            <p:cNvPicPr>
              <a:picLocks noChangeAspect="1"/>
            </p:cNvPicPr>
            <p:nvPr/>
          </p:nvPicPr>
          <p:blipFill>
            <a:blip r:embed="rId6"/>
            <a:stretch>
              <a:fillRect/>
            </a:stretch>
          </p:blipFill>
          <p:spPr>
            <a:xfrm>
              <a:off x="3448242" y="3986801"/>
              <a:ext cx="496823" cy="488784"/>
            </a:xfrm>
            <a:prstGeom prst="rect">
              <a:avLst/>
            </a:prstGeom>
          </p:spPr>
        </p:pic>
        <p:pic>
          <p:nvPicPr>
            <p:cNvPr id="480" name="Picture 479" descr="Icon of a gear inside a square">
              <a:extLst>
                <a:ext uri="{FF2B5EF4-FFF2-40B4-BE49-F238E27FC236}">
                  <a16:creationId xmlns:a16="http://schemas.microsoft.com/office/drawing/2014/main" id="{033D9071-01EB-43E6-BF5D-D709124932A6}"/>
                </a:ext>
              </a:extLst>
            </p:cNvPr>
            <p:cNvPicPr>
              <a:picLocks noChangeAspect="1"/>
            </p:cNvPicPr>
            <p:nvPr/>
          </p:nvPicPr>
          <p:blipFill>
            <a:blip r:embed="rId6"/>
            <a:stretch>
              <a:fillRect/>
            </a:stretch>
          </p:blipFill>
          <p:spPr>
            <a:xfrm>
              <a:off x="3448242" y="4539778"/>
              <a:ext cx="496823" cy="488784"/>
            </a:xfrm>
            <a:prstGeom prst="rect">
              <a:avLst/>
            </a:prstGeom>
          </p:spPr>
        </p:pic>
        <p:pic>
          <p:nvPicPr>
            <p:cNvPr id="481" name="Picture 480" descr="Icon of a gear inside a square">
              <a:extLst>
                <a:ext uri="{FF2B5EF4-FFF2-40B4-BE49-F238E27FC236}">
                  <a16:creationId xmlns:a16="http://schemas.microsoft.com/office/drawing/2014/main" id="{B5A2A905-5C8E-4675-8AFE-6B9CD12BB123}"/>
                </a:ext>
              </a:extLst>
            </p:cNvPr>
            <p:cNvPicPr>
              <a:picLocks noChangeAspect="1"/>
            </p:cNvPicPr>
            <p:nvPr/>
          </p:nvPicPr>
          <p:blipFill>
            <a:blip r:embed="rId6"/>
            <a:stretch>
              <a:fillRect/>
            </a:stretch>
          </p:blipFill>
          <p:spPr>
            <a:xfrm>
              <a:off x="2887713" y="4539778"/>
              <a:ext cx="496823" cy="488784"/>
            </a:xfrm>
            <a:prstGeom prst="rect">
              <a:avLst/>
            </a:prstGeom>
          </p:spPr>
        </p:pic>
        <p:sp>
          <p:nvSpPr>
            <p:cNvPr id="307" name="Rectangle 306">
              <a:extLst>
                <a:ext uri="{FF2B5EF4-FFF2-40B4-BE49-F238E27FC236}">
                  <a16:creationId xmlns:a16="http://schemas.microsoft.com/office/drawing/2014/main" id="{99A59761-53B7-48C9-84C8-E2800AB7D005}"/>
                </a:ext>
              </a:extLst>
            </p:cNvPr>
            <p:cNvSpPr/>
            <p:nvPr/>
          </p:nvSpPr>
          <p:spPr bwMode="auto">
            <a:xfrm>
              <a:off x="426424" y="5273137"/>
              <a:ext cx="3657600" cy="584738"/>
            </a:xfrm>
            <a:prstGeom prst="rect">
              <a:avLst/>
            </a:prstGeom>
            <a:solidFill>
              <a:schemeClr val="bg1">
                <a:lumMod val="95000"/>
              </a:schemeClr>
            </a:solidFill>
            <a:ln w="19050">
              <a:solidFill>
                <a:schemeClr val="bg1">
                  <a:lumMod val="95000"/>
                </a:schemeClr>
              </a:solidFill>
            </a:ln>
          </p:spPr>
          <p:txBody>
            <a:bodyPr wrap="square" lIns="102870" tIns="68580" rIns="102870" bIns="68580" rtlCol="0" anchor="ctr">
              <a:noAutofit/>
            </a:bodyPr>
            <a:lstStyle/>
            <a:p>
              <a:pPr defTabSz="685800">
                <a:lnSpc>
                  <a:spcPct val="90000"/>
                </a:lnSpc>
                <a:spcAft>
                  <a:spcPts val="441"/>
                </a:spcAft>
              </a:pPr>
              <a:r>
                <a:rPr lang="en-US" sz="1500" kern="0" dirty="0"/>
                <a:t>Heterogenous</a:t>
              </a:r>
            </a:p>
          </p:txBody>
        </p:sp>
      </p:grpSp>
      <p:grpSp>
        <p:nvGrpSpPr>
          <p:cNvPr id="493" name="Group 492">
            <a:extLst>
              <a:ext uri="{FF2B5EF4-FFF2-40B4-BE49-F238E27FC236}">
                <a16:creationId xmlns:a16="http://schemas.microsoft.com/office/drawing/2014/main" id="{D6D9CCBC-A920-4188-B219-EFED625EE110}"/>
              </a:ext>
              <a:ext uri="{C183D7F6-B498-43B3-948B-1728B52AA6E4}">
                <adec:decorative xmlns:adec="http://schemas.microsoft.com/office/drawing/2017/decorative" val="1"/>
              </a:ext>
            </a:extLst>
          </p:cNvPr>
          <p:cNvGrpSpPr/>
          <p:nvPr/>
        </p:nvGrpSpPr>
        <p:grpSpPr>
          <a:xfrm>
            <a:off x="3197168" y="1092994"/>
            <a:ext cx="2743200" cy="2774156"/>
            <a:chOff x="4262891" y="2159000"/>
            <a:chExt cx="3657600" cy="3698875"/>
          </a:xfrm>
        </p:grpSpPr>
        <p:sp>
          <p:nvSpPr>
            <p:cNvPr id="261" name="TextBox 260">
              <a:extLst>
                <a:ext uri="{FF2B5EF4-FFF2-40B4-BE49-F238E27FC236}">
                  <a16:creationId xmlns:a16="http://schemas.microsoft.com/office/drawing/2014/main" id="{1746C89C-B959-4C64-9707-6BD235D22C29}"/>
                </a:ext>
              </a:extLst>
            </p:cNvPr>
            <p:cNvSpPr txBox="1"/>
            <p:nvPr/>
          </p:nvSpPr>
          <p:spPr>
            <a:xfrm>
              <a:off x="4262891" y="2159000"/>
              <a:ext cx="3657600" cy="517065"/>
            </a:xfrm>
            <a:prstGeom prst="rect">
              <a:avLst/>
            </a:prstGeom>
            <a:solidFill>
              <a:srgbClr val="243A5E"/>
            </a:solidFill>
            <a:ln w="19050">
              <a:solidFill>
                <a:srgbClr val="243A5E"/>
              </a:solidFill>
            </a:ln>
          </p:spPr>
          <p:txBody>
            <a:bodyPr wrap="square" lIns="102870" tIns="68580" rIns="102870" bIns="68580" rtlCol="0" anchor="ctr">
              <a:noAutofit/>
            </a:bodyPr>
            <a:lstStyle>
              <a:defPPr>
                <a:defRPr lang="en-US"/>
              </a:defPPr>
              <a:lvl1pPr marR="0" lvl="0" indent="0" defTabSz="914400" fontAlgn="auto">
                <a:lnSpc>
                  <a:spcPct val="90000"/>
                </a:lnSpc>
                <a:spcBef>
                  <a:spcPts val="0"/>
                </a:spcBef>
                <a:spcAft>
                  <a:spcPts val="588"/>
                </a:spcAft>
                <a:buClrTx/>
                <a:buSzTx/>
                <a:buFontTx/>
                <a:buNone/>
                <a:tabLst/>
                <a:defRPr sz="2400" kern="0">
                  <a:solidFill>
                    <a:schemeClr val="bg1"/>
                  </a:solidFill>
                  <a:latin typeface="+mj-lt"/>
                </a:defRPr>
              </a:lvl1pPr>
            </a:lstStyle>
            <a:p>
              <a:r>
                <a:rPr lang="en-US" sz="1800" dirty="0"/>
                <a:t>PolyBase</a:t>
              </a:r>
            </a:p>
          </p:txBody>
        </p:sp>
        <p:sp>
          <p:nvSpPr>
            <p:cNvPr id="211" name="Rectangle: Rounded Corners 303">
              <a:extLst>
                <a:ext uri="{FF2B5EF4-FFF2-40B4-BE49-F238E27FC236}">
                  <a16:creationId xmlns:a16="http://schemas.microsoft.com/office/drawing/2014/main" id="{9A6CF1CE-15C2-4C49-949E-E6C50236C287}"/>
                </a:ext>
                <a:ext uri="{C183D7F6-B498-43B3-948B-1728B52AA6E4}">
                  <adec:decorative xmlns:adec="http://schemas.microsoft.com/office/drawing/2017/decorative" val="1"/>
                </a:ext>
              </a:extLst>
            </p:cNvPr>
            <p:cNvSpPr/>
            <p:nvPr/>
          </p:nvSpPr>
          <p:spPr bwMode="auto">
            <a:xfrm>
              <a:off x="4262891"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1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2" name="Rectangle 221" descr="Icon of a square">
              <a:extLst>
                <a:ext uri="{FF2B5EF4-FFF2-40B4-BE49-F238E27FC236}">
                  <a16:creationId xmlns:a16="http://schemas.microsoft.com/office/drawing/2014/main" id="{39C609F0-89A9-4CD9-8D28-89DCF32957C6}"/>
                </a:ext>
              </a:extLst>
            </p:cNvPr>
            <p:cNvSpPr/>
            <p:nvPr/>
          </p:nvSpPr>
          <p:spPr bwMode="auto">
            <a:xfrm>
              <a:off x="4935635" y="2944337"/>
              <a:ext cx="448534" cy="44149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endParaRPr lang="en-US" sz="1500" kern="0" dirty="0">
                <a:solidFill>
                  <a:srgbClr val="505050"/>
                </a:solidFill>
                <a:latin typeface="Segoe UI Semilight"/>
              </a:endParaRPr>
            </a:p>
          </p:txBody>
        </p:sp>
        <p:sp>
          <p:nvSpPr>
            <p:cNvPr id="253" name="Oval 252">
              <a:extLst>
                <a:ext uri="{FF2B5EF4-FFF2-40B4-BE49-F238E27FC236}">
                  <a16:creationId xmlns:a16="http://schemas.microsoft.com/office/drawing/2014/main" id="{FFC4FF1B-B2A6-4288-BA71-B04A6C66B9EC}"/>
                </a:ext>
              </a:extLst>
            </p:cNvPr>
            <p:cNvSpPr/>
            <p:nvPr/>
          </p:nvSpPr>
          <p:spPr bwMode="auto">
            <a:xfrm>
              <a:off x="5255197" y="2860845"/>
              <a:ext cx="299949" cy="301286"/>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800"/>
              <a:r>
                <a:rPr lang="en-US" sz="900" kern="0" dirty="0">
                  <a:latin typeface="+mj-lt"/>
                </a:rPr>
                <a:t>70</a:t>
              </a:r>
            </a:p>
          </p:txBody>
        </p:sp>
        <p:pic>
          <p:nvPicPr>
            <p:cNvPr id="25" name="Picture 24" descr="Icon of a 4 squares inter-connected by a line">
              <a:extLst>
                <a:ext uri="{FF2B5EF4-FFF2-40B4-BE49-F238E27FC236}">
                  <a16:creationId xmlns:a16="http://schemas.microsoft.com/office/drawing/2014/main" id="{8BECE7F0-73A2-4FDE-B7AF-4ABBA2E4296B}"/>
                </a:ext>
              </a:extLst>
            </p:cNvPr>
            <p:cNvPicPr>
              <a:picLocks noChangeAspect="1"/>
            </p:cNvPicPr>
            <p:nvPr/>
          </p:nvPicPr>
          <p:blipFill>
            <a:blip r:embed="rId7"/>
            <a:stretch>
              <a:fillRect/>
            </a:stretch>
          </p:blipFill>
          <p:spPr>
            <a:xfrm>
              <a:off x="4799674" y="3646179"/>
              <a:ext cx="742188" cy="731520"/>
            </a:xfrm>
            <a:prstGeom prst="rect">
              <a:avLst/>
            </a:prstGeom>
          </p:spPr>
        </p:pic>
        <p:sp>
          <p:nvSpPr>
            <p:cNvPr id="248" name="Oval 247">
              <a:extLst>
                <a:ext uri="{FF2B5EF4-FFF2-40B4-BE49-F238E27FC236}">
                  <a16:creationId xmlns:a16="http://schemas.microsoft.com/office/drawing/2014/main" id="{F1FDBBF5-5FA0-43D3-A5F6-55CAE2EB4863}"/>
                </a:ext>
              </a:extLst>
            </p:cNvPr>
            <p:cNvSpPr/>
            <p:nvPr/>
          </p:nvSpPr>
          <p:spPr bwMode="auto">
            <a:xfrm>
              <a:off x="5355599" y="3532521"/>
              <a:ext cx="307038" cy="308409"/>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800"/>
              <a:r>
                <a:rPr lang="en-US" sz="900" kern="0" dirty="0">
                  <a:latin typeface="+mj-lt"/>
                </a:rPr>
                <a:t>100</a:t>
              </a:r>
            </a:p>
          </p:txBody>
        </p:sp>
        <p:sp>
          <p:nvSpPr>
            <p:cNvPr id="221" name="Rectangle 220">
              <a:extLst>
                <a:ext uri="{FF2B5EF4-FFF2-40B4-BE49-F238E27FC236}">
                  <a16:creationId xmlns:a16="http://schemas.microsoft.com/office/drawing/2014/main" id="{28F384B7-4285-476C-BD03-E65416A217C4}"/>
                </a:ext>
                <a:ext uri="{C183D7F6-B498-43B3-948B-1728B52AA6E4}">
                  <adec:decorative xmlns:adec="http://schemas.microsoft.com/office/drawing/2017/decorative" val="1"/>
                </a:ext>
              </a:extLst>
            </p:cNvPr>
            <p:cNvSpPr/>
            <p:nvPr/>
          </p:nvSpPr>
          <p:spPr bwMode="auto">
            <a:xfrm>
              <a:off x="4688528" y="3472066"/>
              <a:ext cx="1037565" cy="994711"/>
            </a:xfrm>
            <a:prstGeom prst="rect">
              <a:avLst/>
            </a:prstGeom>
            <a:noFill/>
            <a:ln w="19050" cap="sq">
              <a:solidFill>
                <a:schemeClr val="accent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endParaRPr lang="en-US" sz="1500" kern="0" dirty="0">
                <a:solidFill>
                  <a:srgbClr val="505050"/>
                </a:solidFill>
                <a:latin typeface="Segoe UI Semilight"/>
              </a:endParaRPr>
            </a:p>
          </p:txBody>
        </p:sp>
        <p:sp>
          <p:nvSpPr>
            <p:cNvPr id="224" name="Rectangle 223" descr="Icon of a square">
              <a:extLst>
                <a:ext uri="{FF2B5EF4-FFF2-40B4-BE49-F238E27FC236}">
                  <a16:creationId xmlns:a16="http://schemas.microsoft.com/office/drawing/2014/main" id="{872C3BF4-E868-4501-A203-AEE98C599562}"/>
                </a:ext>
              </a:extLst>
            </p:cNvPr>
            <p:cNvSpPr/>
            <p:nvPr/>
          </p:nvSpPr>
          <p:spPr bwMode="auto">
            <a:xfrm>
              <a:off x="4935635" y="4646864"/>
              <a:ext cx="448534" cy="44149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endParaRPr lang="en-US" sz="1500" kern="0" dirty="0">
                <a:solidFill>
                  <a:srgbClr val="505050"/>
                </a:solidFill>
                <a:latin typeface="Segoe UI Semilight"/>
              </a:endParaRPr>
            </a:p>
          </p:txBody>
        </p:sp>
        <p:sp>
          <p:nvSpPr>
            <p:cNvPr id="227" name="Oval 226">
              <a:extLst>
                <a:ext uri="{FF2B5EF4-FFF2-40B4-BE49-F238E27FC236}">
                  <a16:creationId xmlns:a16="http://schemas.microsoft.com/office/drawing/2014/main" id="{E289C64E-6FB7-403F-BECE-00797FFE330B}"/>
                </a:ext>
              </a:extLst>
            </p:cNvPr>
            <p:cNvSpPr/>
            <p:nvPr/>
          </p:nvSpPr>
          <p:spPr bwMode="auto">
            <a:xfrm>
              <a:off x="5255197" y="4525090"/>
              <a:ext cx="299949" cy="301286"/>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800">
                <a:defRPr/>
              </a:pPr>
              <a:r>
                <a:rPr lang="en-US" sz="900" kern="0" dirty="0">
                  <a:latin typeface="+mj-lt"/>
                </a:rPr>
                <a:t>80</a:t>
              </a:r>
            </a:p>
          </p:txBody>
        </p:sp>
        <p:cxnSp>
          <p:nvCxnSpPr>
            <p:cNvPr id="244" name="Connector: Elbow 182" descr="Arrow pointing right">
              <a:extLst>
                <a:ext uri="{FF2B5EF4-FFF2-40B4-BE49-F238E27FC236}">
                  <a16:creationId xmlns:a16="http://schemas.microsoft.com/office/drawing/2014/main" id="{D4BD43D7-5B8B-4DC2-AF48-6337237FEDD6}"/>
                </a:ext>
              </a:extLst>
            </p:cNvPr>
            <p:cNvCxnSpPr>
              <a:cxnSpLocks/>
              <a:stCxn id="221" idx="3"/>
            </p:cNvCxnSpPr>
            <p:nvPr/>
          </p:nvCxnSpPr>
          <p:spPr>
            <a:xfrm flipV="1">
              <a:off x="5726093" y="3285004"/>
              <a:ext cx="1271937" cy="684418"/>
            </a:xfrm>
            <a:prstGeom prst="bentConnector3">
              <a:avLst>
                <a:gd name="adj1" fmla="val 50000"/>
              </a:avLst>
            </a:prstGeom>
            <a:noFill/>
            <a:ln w="19050" cap="flat" cmpd="sng" algn="ctr">
              <a:solidFill>
                <a:schemeClr val="bg1">
                  <a:lumMod val="65000"/>
                </a:schemeClr>
              </a:solidFill>
              <a:prstDash val="solid"/>
              <a:headEnd type="none" w="lg" len="med"/>
              <a:tailEnd type="triangle" w="lg" len="med"/>
            </a:ln>
            <a:effectLst/>
          </p:spPr>
        </p:cxnSp>
        <p:pic>
          <p:nvPicPr>
            <p:cNvPr id="483" name="Picture 482" descr="Icon of a gear inside a square">
              <a:extLst>
                <a:ext uri="{FF2B5EF4-FFF2-40B4-BE49-F238E27FC236}">
                  <a16:creationId xmlns:a16="http://schemas.microsoft.com/office/drawing/2014/main" id="{26A7DE5B-80F4-432F-8E1E-950154EE364F}"/>
                </a:ext>
              </a:extLst>
            </p:cNvPr>
            <p:cNvPicPr>
              <a:picLocks noChangeAspect="1"/>
            </p:cNvPicPr>
            <p:nvPr/>
          </p:nvPicPr>
          <p:blipFill>
            <a:blip r:embed="rId6"/>
            <a:stretch>
              <a:fillRect/>
            </a:stretch>
          </p:blipFill>
          <p:spPr>
            <a:xfrm>
              <a:off x="6998031" y="3055842"/>
              <a:ext cx="496823" cy="488784"/>
            </a:xfrm>
            <a:prstGeom prst="rect">
              <a:avLst/>
            </a:prstGeom>
          </p:spPr>
        </p:pic>
        <p:cxnSp>
          <p:nvCxnSpPr>
            <p:cNvPr id="409" name="Connector: Elbow 182" descr="Arrow pointing right">
              <a:extLst>
                <a:ext uri="{FF2B5EF4-FFF2-40B4-BE49-F238E27FC236}">
                  <a16:creationId xmlns:a16="http://schemas.microsoft.com/office/drawing/2014/main" id="{61D7B261-9E71-4082-84CB-08F077DA7D81}"/>
                </a:ext>
              </a:extLst>
            </p:cNvPr>
            <p:cNvCxnSpPr>
              <a:cxnSpLocks/>
              <a:stCxn id="221" idx="3"/>
            </p:cNvCxnSpPr>
            <p:nvPr/>
          </p:nvCxnSpPr>
          <p:spPr>
            <a:xfrm flipV="1">
              <a:off x="5726093" y="3969421"/>
              <a:ext cx="1271937" cy="1"/>
            </a:xfrm>
            <a:prstGeom prst="straightConnector1">
              <a:avLst/>
            </a:prstGeom>
            <a:noFill/>
            <a:ln w="19050" cap="flat" cmpd="sng" algn="ctr">
              <a:solidFill>
                <a:schemeClr val="bg1">
                  <a:lumMod val="65000"/>
                </a:schemeClr>
              </a:solidFill>
              <a:prstDash val="solid"/>
              <a:headEnd type="none" w="lg" len="med"/>
              <a:tailEnd type="triangle" w="lg" len="med"/>
            </a:ln>
            <a:effectLst/>
          </p:spPr>
        </p:cxnSp>
        <p:pic>
          <p:nvPicPr>
            <p:cNvPr id="484" name="Picture 483" descr="Icon of a gear inside a square">
              <a:extLst>
                <a:ext uri="{FF2B5EF4-FFF2-40B4-BE49-F238E27FC236}">
                  <a16:creationId xmlns:a16="http://schemas.microsoft.com/office/drawing/2014/main" id="{E0F347D8-71F9-4197-A6C1-67E4A0C3EAA7}"/>
                </a:ext>
              </a:extLst>
            </p:cNvPr>
            <p:cNvPicPr>
              <a:picLocks noChangeAspect="1"/>
            </p:cNvPicPr>
            <p:nvPr/>
          </p:nvPicPr>
          <p:blipFill>
            <a:blip r:embed="rId6"/>
            <a:stretch>
              <a:fillRect/>
            </a:stretch>
          </p:blipFill>
          <p:spPr>
            <a:xfrm>
              <a:off x="6998031" y="3732920"/>
              <a:ext cx="496823" cy="488784"/>
            </a:xfrm>
            <a:prstGeom prst="rect">
              <a:avLst/>
            </a:prstGeom>
          </p:spPr>
        </p:pic>
        <p:cxnSp>
          <p:nvCxnSpPr>
            <p:cNvPr id="408" name="Connector: Elbow 182" descr="Arrow pointing right">
              <a:extLst>
                <a:ext uri="{FF2B5EF4-FFF2-40B4-BE49-F238E27FC236}">
                  <a16:creationId xmlns:a16="http://schemas.microsoft.com/office/drawing/2014/main" id="{A650F051-B05C-4DAB-A449-EE1874B0F76F}"/>
                </a:ext>
              </a:extLst>
            </p:cNvPr>
            <p:cNvCxnSpPr>
              <a:cxnSpLocks/>
              <a:stCxn id="221" idx="3"/>
            </p:cNvCxnSpPr>
            <p:nvPr/>
          </p:nvCxnSpPr>
          <p:spPr>
            <a:xfrm>
              <a:off x="5726093" y="3969422"/>
              <a:ext cx="1271937" cy="684416"/>
            </a:xfrm>
            <a:prstGeom prst="bentConnector3">
              <a:avLst>
                <a:gd name="adj1" fmla="val 50000"/>
              </a:avLst>
            </a:prstGeom>
            <a:noFill/>
            <a:ln w="19050" cap="flat" cmpd="sng" algn="ctr">
              <a:solidFill>
                <a:schemeClr val="bg1">
                  <a:lumMod val="65000"/>
                </a:schemeClr>
              </a:solidFill>
              <a:prstDash val="solid"/>
              <a:headEnd type="none" w="lg" len="med"/>
              <a:tailEnd type="triangle" w="lg" len="med"/>
            </a:ln>
            <a:effectLst/>
          </p:spPr>
        </p:cxnSp>
        <p:pic>
          <p:nvPicPr>
            <p:cNvPr id="482" name="Picture 481" descr="Icon of a gear inside a square">
              <a:extLst>
                <a:ext uri="{FF2B5EF4-FFF2-40B4-BE49-F238E27FC236}">
                  <a16:creationId xmlns:a16="http://schemas.microsoft.com/office/drawing/2014/main" id="{2B6466B2-F95F-4D07-A770-E21612579E94}"/>
                </a:ext>
              </a:extLst>
            </p:cNvPr>
            <p:cNvPicPr>
              <a:picLocks noChangeAspect="1"/>
            </p:cNvPicPr>
            <p:nvPr/>
          </p:nvPicPr>
          <p:blipFill>
            <a:blip r:embed="rId6"/>
            <a:stretch>
              <a:fillRect/>
            </a:stretch>
          </p:blipFill>
          <p:spPr>
            <a:xfrm>
              <a:off x="6998031" y="4409998"/>
              <a:ext cx="496823" cy="488784"/>
            </a:xfrm>
            <a:prstGeom prst="rect">
              <a:avLst/>
            </a:prstGeom>
          </p:spPr>
        </p:pic>
        <p:sp>
          <p:nvSpPr>
            <p:cNvPr id="260" name="Rectangle 259">
              <a:extLst>
                <a:ext uri="{FF2B5EF4-FFF2-40B4-BE49-F238E27FC236}">
                  <a16:creationId xmlns:a16="http://schemas.microsoft.com/office/drawing/2014/main" id="{47F9DB17-B1BF-4AEA-9FD3-E6C217DF6C9D}"/>
                </a:ext>
              </a:extLst>
            </p:cNvPr>
            <p:cNvSpPr/>
            <p:nvPr/>
          </p:nvSpPr>
          <p:spPr bwMode="auto">
            <a:xfrm>
              <a:off x="4262891" y="5273137"/>
              <a:ext cx="3657600" cy="584738"/>
            </a:xfrm>
            <a:prstGeom prst="rect">
              <a:avLst/>
            </a:prstGeom>
            <a:solidFill>
              <a:schemeClr val="bg1">
                <a:lumMod val="95000"/>
              </a:schemeClr>
            </a:solidFill>
            <a:ln w="19050">
              <a:solidFill>
                <a:schemeClr val="bg1">
                  <a:lumMod val="95000"/>
                </a:schemeClr>
              </a:solidFill>
            </a:ln>
          </p:spPr>
          <p:txBody>
            <a:bodyPr wrap="square" lIns="102870" tIns="68580" rIns="102870" bIns="68580" rtlCol="0" anchor="ctr">
              <a:noAutofit/>
            </a:bodyPr>
            <a:lstStyle/>
            <a:p>
              <a:pPr defTabSz="685800">
                <a:lnSpc>
                  <a:spcPct val="90000"/>
                </a:lnSpc>
                <a:spcAft>
                  <a:spcPts val="441"/>
                </a:spcAft>
              </a:pPr>
              <a:r>
                <a:rPr lang="en-US" sz="1500" kern="0" dirty="0"/>
                <a:t>File based</a:t>
              </a:r>
            </a:p>
          </p:txBody>
        </p:sp>
      </p:grpSp>
      <p:grpSp>
        <p:nvGrpSpPr>
          <p:cNvPr id="494" name="Group 493">
            <a:extLst>
              <a:ext uri="{FF2B5EF4-FFF2-40B4-BE49-F238E27FC236}">
                <a16:creationId xmlns:a16="http://schemas.microsoft.com/office/drawing/2014/main" id="{31AB8FF3-FBAB-4A1A-B0EE-EFB97A3F088A}"/>
              </a:ext>
              <a:ext uri="{C183D7F6-B498-43B3-948B-1728B52AA6E4}">
                <adec:decorative xmlns:adec="http://schemas.microsoft.com/office/drawing/2017/decorative" val="1"/>
              </a:ext>
            </a:extLst>
          </p:cNvPr>
          <p:cNvGrpSpPr/>
          <p:nvPr/>
        </p:nvGrpSpPr>
        <p:grpSpPr>
          <a:xfrm>
            <a:off x="6081035" y="1092994"/>
            <a:ext cx="2743200" cy="2774156"/>
            <a:chOff x="8108047" y="2159000"/>
            <a:chExt cx="3657600" cy="3698875"/>
          </a:xfrm>
        </p:grpSpPr>
        <p:sp>
          <p:nvSpPr>
            <p:cNvPr id="343" name="TextBox 342">
              <a:extLst>
                <a:ext uri="{FF2B5EF4-FFF2-40B4-BE49-F238E27FC236}">
                  <a16:creationId xmlns:a16="http://schemas.microsoft.com/office/drawing/2014/main" id="{EB423559-A35C-4E4A-A302-CFEF1446909B}"/>
                </a:ext>
              </a:extLst>
            </p:cNvPr>
            <p:cNvSpPr txBox="1"/>
            <p:nvPr/>
          </p:nvSpPr>
          <p:spPr>
            <a:xfrm>
              <a:off x="8108047" y="2159000"/>
              <a:ext cx="3657600" cy="517065"/>
            </a:xfrm>
            <a:prstGeom prst="rect">
              <a:avLst/>
            </a:prstGeom>
            <a:solidFill>
              <a:srgbClr val="243A5E"/>
            </a:solidFill>
            <a:ln w="19050">
              <a:solidFill>
                <a:srgbClr val="243A5E"/>
              </a:solidFill>
            </a:ln>
          </p:spPr>
          <p:txBody>
            <a:bodyPr wrap="square" lIns="102870" tIns="68580" rIns="102870" bIns="68580" rtlCol="0" anchor="ctr">
              <a:noAutofit/>
            </a:bodyPr>
            <a:lstStyle>
              <a:defPPr>
                <a:defRPr lang="en-US"/>
              </a:defPPr>
              <a:lvl1pPr marR="0" lvl="0" indent="0" defTabSz="914400" fontAlgn="auto">
                <a:lnSpc>
                  <a:spcPct val="90000"/>
                </a:lnSpc>
                <a:spcBef>
                  <a:spcPts val="0"/>
                </a:spcBef>
                <a:spcAft>
                  <a:spcPts val="588"/>
                </a:spcAft>
                <a:buClrTx/>
                <a:buSzTx/>
                <a:buFontTx/>
                <a:buNone/>
                <a:tabLst/>
                <a:defRPr sz="2400" kern="0">
                  <a:solidFill>
                    <a:schemeClr val="bg1"/>
                  </a:solidFill>
                  <a:latin typeface="+mj-lt"/>
                </a:defRPr>
              </a:lvl1pPr>
            </a:lstStyle>
            <a:p>
              <a:r>
                <a:rPr lang="en-US" sz="1800" dirty="0"/>
                <a:t>SSIS</a:t>
              </a:r>
            </a:p>
          </p:txBody>
        </p:sp>
        <p:sp>
          <p:nvSpPr>
            <p:cNvPr id="212" name="Rectangle: Rounded Corners 303">
              <a:extLst>
                <a:ext uri="{FF2B5EF4-FFF2-40B4-BE49-F238E27FC236}">
                  <a16:creationId xmlns:a16="http://schemas.microsoft.com/office/drawing/2014/main" id="{7E96B759-F7AD-4B3F-A501-DCD6E126E9CF}"/>
                </a:ext>
                <a:ext uri="{C183D7F6-B498-43B3-948B-1728B52AA6E4}">
                  <adec:decorative xmlns:adec="http://schemas.microsoft.com/office/drawing/2017/decorative" val="1"/>
                </a:ext>
              </a:extLst>
            </p:cNvPr>
            <p:cNvSpPr/>
            <p:nvPr/>
          </p:nvSpPr>
          <p:spPr bwMode="auto">
            <a:xfrm>
              <a:off x="8108047"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1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5" name="Picture 54" descr="Icon of four servers">
              <a:extLst>
                <a:ext uri="{FF2B5EF4-FFF2-40B4-BE49-F238E27FC236}">
                  <a16:creationId xmlns:a16="http://schemas.microsoft.com/office/drawing/2014/main" id="{AC425922-1B06-498C-AD9E-E476E1441376}"/>
                </a:ext>
              </a:extLst>
            </p:cNvPr>
            <p:cNvPicPr>
              <a:picLocks noChangeAspect="1"/>
            </p:cNvPicPr>
            <p:nvPr/>
          </p:nvPicPr>
          <p:blipFill>
            <a:blip r:embed="rId8"/>
            <a:stretch>
              <a:fillRect/>
            </a:stretch>
          </p:blipFill>
          <p:spPr>
            <a:xfrm>
              <a:off x="8476416" y="2863022"/>
              <a:ext cx="766095" cy="719242"/>
            </a:xfrm>
            <a:prstGeom prst="rect">
              <a:avLst/>
            </a:prstGeom>
          </p:spPr>
        </p:pic>
        <p:sp>
          <p:nvSpPr>
            <p:cNvPr id="425" name="Arrow: Chevron 240" descr="Icon of a chevron pointing left ">
              <a:extLst>
                <a:ext uri="{FF2B5EF4-FFF2-40B4-BE49-F238E27FC236}">
                  <a16:creationId xmlns:a16="http://schemas.microsoft.com/office/drawing/2014/main" id="{708E2A82-D5CA-4904-B73A-0065B5BCEC01}"/>
                </a:ext>
              </a:extLst>
            </p:cNvPr>
            <p:cNvSpPr/>
            <p:nvPr/>
          </p:nvSpPr>
          <p:spPr bwMode="auto">
            <a:xfrm rot="10800000">
              <a:off x="9340737" y="3147548"/>
              <a:ext cx="74726" cy="150191"/>
            </a:xfrm>
            <a:prstGeom prst="chevron">
              <a:avLst>
                <a:gd name="adj" fmla="val 100000"/>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endParaRPr lang="en-US" sz="1500" kern="0" dirty="0">
                <a:solidFill>
                  <a:srgbClr val="505050"/>
                </a:solidFill>
                <a:latin typeface="Segoe UI Semilight"/>
              </a:endParaRPr>
            </a:p>
          </p:txBody>
        </p:sp>
        <p:cxnSp>
          <p:nvCxnSpPr>
            <p:cNvPr id="487" name="Connector: Elbow 182" descr="Arrow pointing right">
              <a:extLst>
                <a:ext uri="{FF2B5EF4-FFF2-40B4-BE49-F238E27FC236}">
                  <a16:creationId xmlns:a16="http://schemas.microsoft.com/office/drawing/2014/main" id="{9AFBBBBE-A124-4CDD-968F-97EE5FF6D8C7}"/>
                </a:ext>
              </a:extLst>
            </p:cNvPr>
            <p:cNvCxnSpPr>
              <a:cxnSpLocks/>
              <a:stCxn id="55" idx="2"/>
              <a:endCxn id="59" idx="1"/>
            </p:cNvCxnSpPr>
            <p:nvPr/>
          </p:nvCxnSpPr>
          <p:spPr>
            <a:xfrm rot="16200000" flipH="1">
              <a:off x="8921604" y="3520123"/>
              <a:ext cx="440982" cy="565263"/>
            </a:xfrm>
            <a:prstGeom prst="bentConnector2">
              <a:avLst/>
            </a:prstGeom>
            <a:noFill/>
            <a:ln w="19050" cap="flat" cmpd="sng" algn="ctr">
              <a:solidFill>
                <a:schemeClr val="bg1">
                  <a:lumMod val="65000"/>
                </a:schemeClr>
              </a:solidFill>
              <a:prstDash val="solid"/>
              <a:headEnd type="none" w="lg" len="med"/>
              <a:tailEnd type="triangle" w="lg" len="med"/>
            </a:ln>
            <a:effectLst/>
          </p:spPr>
        </p:cxnSp>
        <p:pic>
          <p:nvPicPr>
            <p:cNvPr id="59" name="Picture 58" descr="Matrix of squares">
              <a:extLst>
                <a:ext uri="{FF2B5EF4-FFF2-40B4-BE49-F238E27FC236}">
                  <a16:creationId xmlns:a16="http://schemas.microsoft.com/office/drawing/2014/main" id="{6FBDF8C0-CD1E-49F5-8BD7-3E45C780F00F}"/>
                </a:ext>
              </a:extLst>
            </p:cNvPr>
            <p:cNvPicPr>
              <a:picLocks noChangeAspect="1"/>
            </p:cNvPicPr>
            <p:nvPr/>
          </p:nvPicPr>
          <p:blipFill>
            <a:blip r:embed="rId9"/>
            <a:stretch>
              <a:fillRect/>
            </a:stretch>
          </p:blipFill>
          <p:spPr>
            <a:xfrm>
              <a:off x="9424727" y="3558426"/>
              <a:ext cx="938784" cy="929640"/>
            </a:xfrm>
            <a:prstGeom prst="rect">
              <a:avLst/>
            </a:prstGeom>
          </p:spPr>
        </p:pic>
        <p:pic>
          <p:nvPicPr>
            <p:cNvPr id="62" name="Picture 61" descr="Icon of a 4 squares inter-connected by a line">
              <a:extLst>
                <a:ext uri="{FF2B5EF4-FFF2-40B4-BE49-F238E27FC236}">
                  <a16:creationId xmlns:a16="http://schemas.microsoft.com/office/drawing/2014/main" id="{16339967-2D5E-4FF2-9E89-34A8023D8ECB}"/>
                </a:ext>
              </a:extLst>
            </p:cNvPr>
            <p:cNvPicPr>
              <a:picLocks noChangeAspect="1"/>
            </p:cNvPicPr>
            <p:nvPr/>
          </p:nvPicPr>
          <p:blipFill>
            <a:blip r:embed="rId10"/>
            <a:stretch>
              <a:fillRect/>
            </a:stretch>
          </p:blipFill>
          <p:spPr>
            <a:xfrm>
              <a:off x="9761532" y="3895230"/>
              <a:ext cx="601980" cy="592836"/>
            </a:xfrm>
            <a:prstGeom prst="rect">
              <a:avLst/>
            </a:prstGeom>
          </p:spPr>
        </p:pic>
        <p:sp>
          <p:nvSpPr>
            <p:cNvPr id="462" name="Rectangle 461">
              <a:extLst>
                <a:ext uri="{FF2B5EF4-FFF2-40B4-BE49-F238E27FC236}">
                  <a16:creationId xmlns:a16="http://schemas.microsoft.com/office/drawing/2014/main" id="{293EA301-2BA3-4C20-A1BC-3E8E17ACEDCA}"/>
                </a:ext>
                <a:ext uri="{C183D7F6-B498-43B3-948B-1728B52AA6E4}">
                  <adec:decorative xmlns:adec="http://schemas.microsoft.com/office/drawing/2017/decorative" val="1"/>
                </a:ext>
              </a:extLst>
            </p:cNvPr>
            <p:cNvSpPr/>
            <p:nvPr/>
          </p:nvSpPr>
          <p:spPr bwMode="auto">
            <a:xfrm>
              <a:off x="9718176" y="3851456"/>
              <a:ext cx="700219" cy="688547"/>
            </a:xfrm>
            <a:prstGeom prst="rect">
              <a:avLst/>
            </a:prstGeom>
            <a:noFill/>
            <a:ln w="19050" cap="sq">
              <a:solidFill>
                <a:schemeClr val="accent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en-US" sz="1500" kern="0" dirty="0">
                <a:solidFill>
                  <a:srgbClr val="505050"/>
                </a:solidFill>
                <a:latin typeface="Segoe UI Semilight"/>
              </a:endParaRPr>
            </a:p>
          </p:txBody>
        </p:sp>
        <p:cxnSp>
          <p:nvCxnSpPr>
            <p:cNvPr id="489" name="Connector: Elbow 182" descr="Arrow pointing right">
              <a:extLst>
                <a:ext uri="{FF2B5EF4-FFF2-40B4-BE49-F238E27FC236}">
                  <a16:creationId xmlns:a16="http://schemas.microsoft.com/office/drawing/2014/main" id="{E88ED8BE-DFBA-4BC8-B68B-52560C93308F}"/>
                </a:ext>
              </a:extLst>
            </p:cNvPr>
            <p:cNvCxnSpPr>
              <a:cxnSpLocks/>
              <a:stCxn id="462" idx="2"/>
              <a:endCxn id="485" idx="1"/>
            </p:cNvCxnSpPr>
            <p:nvPr/>
          </p:nvCxnSpPr>
          <p:spPr>
            <a:xfrm rot="16200000" flipH="1">
              <a:off x="10352521" y="4255768"/>
              <a:ext cx="275327" cy="843796"/>
            </a:xfrm>
            <a:prstGeom prst="bentConnector2">
              <a:avLst/>
            </a:prstGeom>
            <a:noFill/>
            <a:ln w="19050" cap="flat" cmpd="sng" algn="ctr">
              <a:solidFill>
                <a:schemeClr val="bg1">
                  <a:lumMod val="65000"/>
                </a:schemeClr>
              </a:solidFill>
              <a:prstDash val="solid"/>
              <a:headEnd type="none" w="lg" len="med"/>
              <a:tailEnd type="triangle" w="lg" len="med"/>
            </a:ln>
            <a:effectLst/>
          </p:spPr>
        </p:cxnSp>
        <p:pic>
          <p:nvPicPr>
            <p:cNvPr id="485" name="Picture 484" descr="Icon of a gear inside a square">
              <a:extLst>
                <a:ext uri="{FF2B5EF4-FFF2-40B4-BE49-F238E27FC236}">
                  <a16:creationId xmlns:a16="http://schemas.microsoft.com/office/drawing/2014/main" id="{DFE3ADFF-8F5C-4D70-93C2-E873D8FC9A96}"/>
                </a:ext>
              </a:extLst>
            </p:cNvPr>
            <p:cNvPicPr>
              <a:picLocks noChangeAspect="1"/>
            </p:cNvPicPr>
            <p:nvPr/>
          </p:nvPicPr>
          <p:blipFill>
            <a:blip r:embed="rId6"/>
            <a:stretch>
              <a:fillRect/>
            </a:stretch>
          </p:blipFill>
          <p:spPr>
            <a:xfrm>
              <a:off x="10912082" y="4570938"/>
              <a:ext cx="496823" cy="488784"/>
            </a:xfrm>
            <a:prstGeom prst="rect">
              <a:avLst/>
            </a:prstGeom>
          </p:spPr>
        </p:pic>
        <p:sp>
          <p:nvSpPr>
            <p:cNvPr id="342" name="Rectangle 341">
              <a:extLst>
                <a:ext uri="{FF2B5EF4-FFF2-40B4-BE49-F238E27FC236}">
                  <a16:creationId xmlns:a16="http://schemas.microsoft.com/office/drawing/2014/main" id="{BAB6A9E5-9EA7-4011-A55A-DEA1C2C0191D}"/>
                </a:ext>
              </a:extLst>
            </p:cNvPr>
            <p:cNvSpPr/>
            <p:nvPr/>
          </p:nvSpPr>
          <p:spPr bwMode="auto">
            <a:xfrm>
              <a:off x="8108047" y="5273137"/>
              <a:ext cx="3657600" cy="584738"/>
            </a:xfrm>
            <a:prstGeom prst="rect">
              <a:avLst/>
            </a:prstGeom>
            <a:solidFill>
              <a:schemeClr val="bg1">
                <a:lumMod val="95000"/>
              </a:schemeClr>
            </a:solidFill>
            <a:ln w="19050">
              <a:solidFill>
                <a:schemeClr val="bg1">
                  <a:lumMod val="95000"/>
                </a:schemeClr>
              </a:solidFill>
            </a:ln>
          </p:spPr>
          <p:txBody>
            <a:bodyPr wrap="square" lIns="102870" tIns="68580" rIns="102870" bIns="68580" rtlCol="0" anchor="ctr">
              <a:noAutofit/>
            </a:bodyPr>
            <a:lstStyle/>
            <a:p>
              <a:pPr defTabSz="685800">
                <a:lnSpc>
                  <a:spcPct val="90000"/>
                </a:lnSpc>
                <a:spcAft>
                  <a:spcPts val="441"/>
                </a:spcAft>
              </a:pPr>
              <a:r>
                <a:rPr lang="en-US" sz="1500" kern="0" dirty="0"/>
                <a:t>Heterogenous</a:t>
              </a:r>
            </a:p>
          </p:txBody>
        </p:sp>
      </p:grpSp>
    </p:spTree>
    <p:extLst>
      <p:ext uri="{BB962C8B-B14F-4D97-AF65-F5344CB8AC3E}">
        <p14:creationId xmlns:p14="http://schemas.microsoft.com/office/powerpoint/2010/main" val="4106607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animEffect transition="in" filter="fade">
                                      <p:cBhvr>
                                        <p:cTn id="7" dur="500"/>
                                        <p:tgtEl>
                                          <p:spTgt spid="4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5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4"/>
                                        </p:tgtEl>
                                        <p:attrNameLst>
                                          <p:attrName>style.visibility</p:attrName>
                                        </p:attrNameLst>
                                      </p:cBhvr>
                                      <p:to>
                                        <p:strVal val="visible"/>
                                      </p:to>
                                    </p:set>
                                    <p:animEffect transition="in" filter="fade">
                                      <p:cBhvr>
                                        <p:cTn id="17" dur="5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t>Describe components of Azure Data Factory</a:t>
            </a:r>
          </a:p>
        </p:txBody>
      </p:sp>
      <p:sp>
        <p:nvSpPr>
          <p:cNvPr id="4" name="Rectangle 3">
            <a:extLst>
              <a:ext uri="{FF2B5EF4-FFF2-40B4-BE49-F238E27FC236}">
                <a16:creationId xmlns:a16="http://schemas.microsoft.com/office/drawing/2014/main" id="{61C662DB-59CA-4891-BCF5-DE04DE701383}"/>
              </a:ext>
              <a:ext uri="{C183D7F6-B498-43B3-948B-1728B52AA6E4}">
                <adec:decorative xmlns:adec="http://schemas.microsoft.com/office/drawing/2017/decorative" val="1"/>
              </a:ext>
            </a:extLst>
          </p:cNvPr>
          <p:cNvSpPr/>
          <p:nvPr/>
        </p:nvSpPr>
        <p:spPr bwMode="auto">
          <a:xfrm>
            <a:off x="317097" y="1106953"/>
            <a:ext cx="8509806" cy="303642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2E5DA0D-08CD-4A34-B82F-3938843CAC52}"/>
              </a:ext>
            </a:extLst>
          </p:cNvPr>
          <p:cNvSpPr txBox="1"/>
          <p:nvPr/>
        </p:nvSpPr>
        <p:spPr>
          <a:xfrm>
            <a:off x="725071" y="1207163"/>
            <a:ext cx="1115690" cy="230832"/>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713230">
              <a:defRPr/>
            </a:pPr>
            <a:r>
              <a:rPr lang="en-US" sz="1500" dirty="0">
                <a:solidFill>
                  <a:srgbClr val="0078D7"/>
                </a:solidFill>
                <a:latin typeface="+mj-lt"/>
                <a:cs typeface="Segoe UI" panose="020B0502040204020203" pitchFamily="34" charset="0"/>
              </a:rPr>
              <a:t>Linked Service</a:t>
            </a:r>
          </a:p>
        </p:txBody>
      </p:sp>
      <p:sp>
        <p:nvSpPr>
          <p:cNvPr id="37" name="Rectangle 36" descr="A box that contains the Data Lake Store icon, and the Azure Databricks icon">
            <a:extLst>
              <a:ext uri="{FF2B5EF4-FFF2-40B4-BE49-F238E27FC236}">
                <a16:creationId xmlns:a16="http://schemas.microsoft.com/office/drawing/2014/main" id="{2F9B53AD-DD6C-4FF5-AC38-C76E9C1A2C79}"/>
              </a:ext>
            </a:extLst>
          </p:cNvPr>
          <p:cNvSpPr/>
          <p:nvPr/>
        </p:nvSpPr>
        <p:spPr bwMode="auto">
          <a:xfrm>
            <a:off x="496718" y="1518564"/>
            <a:ext cx="1572398" cy="25179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descr="Data Lake Store&#10;">
            <a:extLst>
              <a:ext uri="{FF2B5EF4-FFF2-40B4-BE49-F238E27FC236}">
                <a16:creationId xmlns:a16="http://schemas.microsoft.com/office/drawing/2014/main" id="{BC490E4D-56FC-48C2-B33B-D94178B2BF1A}"/>
              </a:ext>
            </a:extLst>
          </p:cNvPr>
          <p:cNvGrpSpPr/>
          <p:nvPr/>
        </p:nvGrpSpPr>
        <p:grpSpPr>
          <a:xfrm>
            <a:off x="749296" y="1621632"/>
            <a:ext cx="1067240" cy="1054065"/>
            <a:chOff x="876030" y="2276821"/>
            <a:chExt cx="1669050" cy="1648448"/>
          </a:xfrm>
        </p:grpSpPr>
        <p:pic>
          <p:nvPicPr>
            <p:cNvPr id="40" name="Picture 39" descr="The Azure Data Lake Store icon">
              <a:extLst>
                <a:ext uri="{FF2B5EF4-FFF2-40B4-BE49-F238E27FC236}">
                  <a16:creationId xmlns:a16="http://schemas.microsoft.com/office/drawing/2014/main" id="{D019BDEC-806A-4AB2-AD0C-8B7BE59133D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sp>
          <p:nvSpPr>
            <p:cNvPr id="39" name="TextBox 38">
              <a:extLst>
                <a:ext uri="{FF2B5EF4-FFF2-40B4-BE49-F238E27FC236}">
                  <a16:creationId xmlns:a16="http://schemas.microsoft.com/office/drawing/2014/main" id="{FC2ED139-25A4-4760-B3F2-6F4813084EAC}"/>
                </a:ext>
              </a:extLst>
            </p:cNvPr>
            <p:cNvSpPr txBox="1"/>
            <p:nvPr/>
          </p:nvSpPr>
          <p:spPr>
            <a:xfrm>
              <a:off x="876030" y="3275473"/>
              <a:ext cx="1669050" cy="649796"/>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713230">
                <a:defRPr/>
              </a:pPr>
              <a:r>
                <a:rPr lang="en-US" sz="1350" dirty="0">
                  <a:solidFill>
                    <a:srgbClr val="000000"/>
                  </a:solidFill>
                  <a:latin typeface="+mj-lt"/>
                  <a:cs typeface="Segoe UI" panose="020B0502040204020203" pitchFamily="34" charset="0"/>
                </a:rPr>
                <a:t>Data</a:t>
              </a:r>
              <a:br>
                <a:rPr lang="en-US" sz="1350" dirty="0">
                  <a:solidFill>
                    <a:srgbClr val="000000"/>
                  </a:solidFill>
                  <a:latin typeface="+mj-lt"/>
                  <a:cs typeface="Segoe UI" panose="020B0502040204020203" pitchFamily="34" charset="0"/>
                </a:rPr>
              </a:br>
              <a:r>
                <a:rPr lang="en-US" sz="1350" dirty="0">
                  <a:solidFill>
                    <a:srgbClr val="000000"/>
                  </a:solidFill>
                  <a:latin typeface="+mj-lt"/>
                  <a:cs typeface="Segoe UI" panose="020B0502040204020203" pitchFamily="34" charset="0"/>
                </a:rPr>
                <a:t>Lake Store</a:t>
              </a:r>
            </a:p>
          </p:txBody>
        </p:sp>
      </p:grpSp>
      <p:grpSp>
        <p:nvGrpSpPr>
          <p:cNvPr id="41" name="Group 40" descr="Azure Databricks&#10;">
            <a:extLst>
              <a:ext uri="{FF2B5EF4-FFF2-40B4-BE49-F238E27FC236}">
                <a16:creationId xmlns:a16="http://schemas.microsoft.com/office/drawing/2014/main" id="{03AF55B9-0043-44CC-990B-C039D314FCE3}"/>
              </a:ext>
            </a:extLst>
          </p:cNvPr>
          <p:cNvGrpSpPr/>
          <p:nvPr/>
        </p:nvGrpSpPr>
        <p:grpSpPr>
          <a:xfrm>
            <a:off x="712384" y="2899142"/>
            <a:ext cx="1141064" cy="1043975"/>
            <a:chOff x="818303" y="4251099"/>
            <a:chExt cx="1784504" cy="1632670"/>
          </a:xfrm>
        </p:grpSpPr>
        <p:pic>
          <p:nvPicPr>
            <p:cNvPr id="43" name="Picture 42" descr="The Azure Databricks icon">
              <a:extLst>
                <a:ext uri="{FF2B5EF4-FFF2-40B4-BE49-F238E27FC236}">
                  <a16:creationId xmlns:a16="http://schemas.microsoft.com/office/drawing/2014/main" id="{2EABCAB3-AB98-440F-B5C0-64C200C6F7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sp>
          <p:nvSpPr>
            <p:cNvPr id="42" name="Rectangle 41">
              <a:extLst>
                <a:ext uri="{FF2B5EF4-FFF2-40B4-BE49-F238E27FC236}">
                  <a16:creationId xmlns:a16="http://schemas.microsoft.com/office/drawing/2014/main" id="{A3AD2A75-4660-423E-B127-2D34E90A9D88}"/>
                </a:ext>
              </a:extLst>
            </p:cNvPr>
            <p:cNvSpPr/>
            <p:nvPr/>
          </p:nvSpPr>
          <p:spPr>
            <a:xfrm>
              <a:off x="818303" y="5233973"/>
              <a:ext cx="1784504" cy="649796"/>
            </a:xfrm>
            <a:prstGeom prst="rect">
              <a:avLst/>
            </a:prstGeom>
          </p:spPr>
          <p:txBody>
            <a:bodyPr wrap="square" lIns="0" tIns="0" rIns="0" bIns="0" anchor="t" anchorCtr="0">
              <a:spAutoFit/>
            </a:bodyPr>
            <a:lstStyle/>
            <a:p>
              <a:pPr algn="ctr" defTabSz="713230">
                <a:defRPr/>
              </a:pPr>
              <a:r>
                <a:rPr lang="en-US" sz="1350" kern="0" dirty="0">
                  <a:solidFill>
                    <a:srgbClr val="000000"/>
                  </a:solidFill>
                  <a:latin typeface="+mj-lt"/>
                  <a:ea typeface="MS PGothic" panose="020B0600070205080204" pitchFamily="34" charset="-128"/>
                  <a:cs typeface="Segoe UI" panose="020B0502040204020203" pitchFamily="34" charset="0"/>
                </a:rPr>
                <a:t>Azure</a:t>
              </a:r>
              <a:br>
                <a:rPr lang="en-US" sz="1350" kern="0" dirty="0">
                  <a:solidFill>
                    <a:srgbClr val="000000"/>
                  </a:solidFill>
                  <a:latin typeface="+mj-lt"/>
                  <a:ea typeface="MS PGothic" panose="020B0600070205080204" pitchFamily="34" charset="-128"/>
                  <a:cs typeface="Segoe UI" panose="020B0502040204020203" pitchFamily="34" charset="0"/>
                </a:rPr>
              </a:br>
              <a:r>
                <a:rPr lang="en-US" sz="1350" kern="0" dirty="0">
                  <a:solidFill>
                    <a:srgbClr val="000000"/>
                  </a:solidFill>
                  <a:latin typeface="+mj-lt"/>
                  <a:ea typeface="MS PGothic" panose="020B0600070205080204" pitchFamily="34" charset="-128"/>
                  <a:cs typeface="Segoe UI" panose="020B0502040204020203" pitchFamily="34" charset="0"/>
                </a:rPr>
                <a:t>Databricks</a:t>
              </a:r>
            </a:p>
          </p:txBody>
        </p:sp>
      </p:grpSp>
      <p:pic>
        <p:nvPicPr>
          <p:cNvPr id="47" name="Picture 46" descr="A series of 1's and 0's to represent flowing data">
            <a:extLst>
              <a:ext uri="{FF2B5EF4-FFF2-40B4-BE49-F238E27FC236}">
                <a16:creationId xmlns:a16="http://schemas.microsoft.com/office/drawing/2014/main" id="{AA2288A6-6E47-4F3F-B62A-E8B5B431D002}"/>
              </a:ext>
            </a:extLst>
          </p:cNvPr>
          <p:cNvPicPr>
            <a:picLocks noChangeAspect="1"/>
          </p:cNvPicPr>
          <p:nvPr/>
        </p:nvPicPr>
        <p:blipFill>
          <a:blip r:embed="rId5"/>
          <a:stretch>
            <a:fillRect/>
          </a:stretch>
        </p:blipFill>
        <p:spPr>
          <a:xfrm>
            <a:off x="2257790" y="1766887"/>
            <a:ext cx="1007660" cy="2191658"/>
          </a:xfrm>
          <a:prstGeom prst="rect">
            <a:avLst/>
          </a:prstGeom>
        </p:spPr>
      </p:pic>
      <p:sp>
        <p:nvSpPr>
          <p:cNvPr id="56" name="TextBox 55">
            <a:extLst>
              <a:ext uri="{FF2B5EF4-FFF2-40B4-BE49-F238E27FC236}">
                <a16:creationId xmlns:a16="http://schemas.microsoft.com/office/drawing/2014/main" id="{61EF2EC0-2709-4880-8C0E-0539FC1D2404}"/>
              </a:ext>
            </a:extLst>
          </p:cNvPr>
          <p:cNvSpPr txBox="1"/>
          <p:nvPr/>
        </p:nvSpPr>
        <p:spPr>
          <a:xfrm>
            <a:off x="3134988" y="2784698"/>
            <a:ext cx="132248" cy="238912"/>
          </a:xfrm>
          <a:prstGeom prst="rect">
            <a:avLst/>
          </a:prstGeom>
          <a:noFill/>
        </p:spPr>
        <p:txBody>
          <a:bodyPr wrap="square" lIns="0" tIns="0" rIns="0" bIns="0" rtlCol="0">
            <a:spAutoFit/>
          </a:bodyPr>
          <a:lstStyle/>
          <a:p>
            <a:pPr defTabSz="685800">
              <a:lnSpc>
                <a:spcPct val="90000"/>
              </a:lnSpc>
              <a:spcAft>
                <a:spcPts val="450"/>
              </a:spcAft>
              <a:defRPr/>
            </a:pPr>
            <a:r>
              <a:rPr lang="en-GB" sz="1725" dirty="0">
                <a:gradFill>
                  <a:gsLst>
                    <a:gs pos="2917">
                      <a:srgbClr val="000000"/>
                    </a:gs>
                    <a:gs pos="30000">
                      <a:srgbClr val="000000"/>
                    </a:gs>
                  </a:gsLst>
                  <a:lin ang="5400000" scaled="0"/>
                </a:gradFill>
                <a:latin typeface="+mj-lt"/>
              </a:rPr>
              <a:t>1</a:t>
            </a:r>
          </a:p>
        </p:txBody>
      </p:sp>
      <p:sp>
        <p:nvSpPr>
          <p:cNvPr id="48" name="TextBox 47">
            <a:extLst>
              <a:ext uri="{FF2B5EF4-FFF2-40B4-BE49-F238E27FC236}">
                <a16:creationId xmlns:a16="http://schemas.microsoft.com/office/drawing/2014/main" id="{075D07A4-9553-4E04-B1BF-B753F3B98F55}"/>
              </a:ext>
            </a:extLst>
          </p:cNvPr>
          <p:cNvSpPr txBox="1"/>
          <p:nvPr/>
        </p:nvSpPr>
        <p:spPr>
          <a:xfrm>
            <a:off x="4410239" y="3198802"/>
            <a:ext cx="924088" cy="265457"/>
          </a:xfrm>
          <a:prstGeom prst="rect">
            <a:avLst/>
          </a:prstGeom>
          <a:solidFill>
            <a:schemeClr val="bg1"/>
          </a:solidFill>
        </p:spPr>
        <p:txBody>
          <a:bodyPr wrap="square" lIns="0" tIns="3429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713230">
              <a:defRPr/>
            </a:pPr>
            <a:r>
              <a:rPr lang="en-US" sz="1500" dirty="0">
                <a:solidFill>
                  <a:srgbClr val="0078D7"/>
                </a:solidFill>
                <a:latin typeface="+mj-lt"/>
                <a:cs typeface="Segoe UI" panose="020B0502040204020203" pitchFamily="34" charset="0"/>
              </a:rPr>
              <a:t>Activities</a:t>
            </a:r>
          </a:p>
        </p:txBody>
      </p:sp>
      <p:sp>
        <p:nvSpPr>
          <p:cNvPr id="53" name="Graphic 15" descr="Filter">
            <a:extLst>
              <a:ext uri="{FF2B5EF4-FFF2-40B4-BE49-F238E27FC236}">
                <a16:creationId xmlns:a16="http://schemas.microsoft.com/office/drawing/2014/main" id="{7DBC6E09-7CEE-49F5-8BFE-DC3E043021DF}"/>
              </a:ext>
            </a:extLst>
          </p:cNvPr>
          <p:cNvSpPr/>
          <p:nvPr/>
        </p:nvSpPr>
        <p:spPr>
          <a:xfrm rot="16200000">
            <a:off x="3760715" y="1753970"/>
            <a:ext cx="2204562" cy="2204589"/>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50" dirty="0"/>
          </a:p>
        </p:txBody>
      </p:sp>
      <p:sp>
        <p:nvSpPr>
          <p:cNvPr id="52" name="TextBox 51">
            <a:extLst>
              <a:ext uri="{FF2B5EF4-FFF2-40B4-BE49-F238E27FC236}">
                <a16:creationId xmlns:a16="http://schemas.microsoft.com/office/drawing/2014/main" id="{B894C25E-0BDB-4A28-A482-D227CBB787CC}"/>
              </a:ext>
            </a:extLst>
          </p:cNvPr>
          <p:cNvSpPr txBox="1"/>
          <p:nvPr/>
        </p:nvSpPr>
        <p:spPr>
          <a:xfrm>
            <a:off x="4916906" y="2353901"/>
            <a:ext cx="628377" cy="230832"/>
          </a:xfrm>
          <a:prstGeom prst="rect">
            <a:avLst/>
          </a:prstGeom>
        </p:spPr>
        <p:txBody>
          <a:bodyPr wrap="none" lIns="0" tIns="0" rIns="0" bIns="0" anchor="t" anchorCtr="0">
            <a:spAutoFit/>
          </a:bodyPr>
          <a:lstStyle>
            <a:defPPr>
              <a:defRPr lang="en-US"/>
            </a:defPPr>
            <a:lvl1pPr marR="0" lvl="0" algn="ctr" defTabSz="950973" fontAlgn="auto">
              <a:lnSpc>
                <a:spcPct val="100000"/>
              </a:lnSpc>
              <a:spcBef>
                <a:spcPts val="0"/>
              </a:spcBef>
              <a:spcAft>
                <a:spcPts val="0"/>
              </a:spcAft>
              <a:buClrTx/>
              <a:buSzTx/>
              <a:buFontTx/>
              <a:buNone/>
              <a:tabLst/>
              <a:defRPr kumimoji="0" sz="2000" b="0" i="0" u="none" strike="noStrike" kern="0" cap="none" spc="0" normalizeH="0" baseline="0">
                <a:ln>
                  <a:noFill/>
                </a:ln>
                <a:solidFill>
                  <a:srgbClr val="0078D7"/>
                </a:solidFill>
                <a:effectLst/>
                <a:uLnTx/>
                <a:uFillTx/>
                <a:latin typeface="+mj-lt"/>
                <a:ea typeface="MS PGothic" panose="020B0600070205080204" pitchFamily="34" charset="-128"/>
                <a:cs typeface="Segoe UI" panose="020B0502040204020203" pitchFamily="34" charset="0"/>
              </a:defRPr>
            </a:lvl1pPr>
          </a:lstStyle>
          <a:p>
            <a:r>
              <a:rPr lang="en-US" sz="1500" dirty="0"/>
              <a:t>Pipeline</a:t>
            </a:r>
          </a:p>
        </p:txBody>
      </p:sp>
      <p:pic>
        <p:nvPicPr>
          <p:cNvPr id="50" name="Picture 49" descr="Icon of a gear">
            <a:extLst>
              <a:ext uri="{FF2B5EF4-FFF2-40B4-BE49-F238E27FC236}">
                <a16:creationId xmlns:a16="http://schemas.microsoft.com/office/drawing/2014/main" id="{1E53F53C-7ECF-496B-A9F4-EEDBBA28A4BD}"/>
              </a:ext>
            </a:extLst>
          </p:cNvPr>
          <p:cNvPicPr>
            <a:picLocks noChangeAspect="1"/>
          </p:cNvPicPr>
          <p:nvPr/>
        </p:nvPicPr>
        <p:blipFill>
          <a:blip r:embed="rId6"/>
          <a:stretch>
            <a:fillRect/>
          </a:stretch>
        </p:blipFill>
        <p:spPr>
          <a:xfrm>
            <a:off x="3785046" y="2434487"/>
            <a:ext cx="332513" cy="332513"/>
          </a:xfrm>
          <a:prstGeom prst="rect">
            <a:avLst/>
          </a:prstGeom>
        </p:spPr>
      </p:pic>
      <p:pic>
        <p:nvPicPr>
          <p:cNvPr id="51" name="Picture 50" descr="Icon of a gear">
            <a:extLst>
              <a:ext uri="{FF2B5EF4-FFF2-40B4-BE49-F238E27FC236}">
                <a16:creationId xmlns:a16="http://schemas.microsoft.com/office/drawing/2014/main" id="{FD44721B-EB89-4DD4-B1E1-83FABE1AC872}"/>
              </a:ext>
            </a:extLst>
          </p:cNvPr>
          <p:cNvPicPr>
            <a:picLocks noChangeAspect="1"/>
          </p:cNvPicPr>
          <p:nvPr/>
        </p:nvPicPr>
        <p:blipFill>
          <a:blip r:embed="rId6"/>
          <a:stretch>
            <a:fillRect/>
          </a:stretch>
        </p:blipFill>
        <p:spPr>
          <a:xfrm>
            <a:off x="3785046" y="2955981"/>
            <a:ext cx="332513" cy="332513"/>
          </a:xfrm>
          <a:prstGeom prst="rect">
            <a:avLst/>
          </a:prstGeom>
        </p:spPr>
      </p:pic>
      <p:pic>
        <p:nvPicPr>
          <p:cNvPr id="49" name="Picture 48" descr="Icon of a gear">
            <a:extLst>
              <a:ext uri="{FF2B5EF4-FFF2-40B4-BE49-F238E27FC236}">
                <a16:creationId xmlns:a16="http://schemas.microsoft.com/office/drawing/2014/main" id="{DA23CC81-1E52-4D53-8440-C06F6C1B28BE}"/>
              </a:ext>
            </a:extLst>
          </p:cNvPr>
          <p:cNvPicPr>
            <a:picLocks noChangeAspect="1"/>
          </p:cNvPicPr>
          <p:nvPr/>
        </p:nvPicPr>
        <p:blipFill>
          <a:blip r:embed="rId6"/>
          <a:stretch>
            <a:fillRect/>
          </a:stretch>
        </p:blipFill>
        <p:spPr>
          <a:xfrm>
            <a:off x="4192086" y="2659060"/>
            <a:ext cx="332513" cy="332513"/>
          </a:xfrm>
          <a:prstGeom prst="rect">
            <a:avLst/>
          </a:prstGeom>
        </p:spPr>
      </p:pic>
      <p:sp>
        <p:nvSpPr>
          <p:cNvPr id="54" name="TextBox 53">
            <a:extLst>
              <a:ext uri="{FF2B5EF4-FFF2-40B4-BE49-F238E27FC236}">
                <a16:creationId xmlns:a16="http://schemas.microsoft.com/office/drawing/2014/main" id="{0886C609-D65C-4961-9A94-C33C9F35EE1F}"/>
              </a:ext>
            </a:extLst>
          </p:cNvPr>
          <p:cNvSpPr txBox="1"/>
          <p:nvPr/>
        </p:nvSpPr>
        <p:spPr>
          <a:xfrm>
            <a:off x="3217501" y="1207163"/>
            <a:ext cx="623569" cy="230832"/>
          </a:xfrm>
          <a:prstGeom prst="rect">
            <a:avLst/>
          </a:prstGeom>
        </p:spPr>
        <p:txBody>
          <a:bodyPr wrap="none" lIns="0" tIns="0" rIns="0" bIns="0" anchor="t" anchorCtr="0">
            <a:spAutoFit/>
          </a:bodyPr>
          <a:lstStyle>
            <a:defPPr>
              <a:defRPr lang="en-US"/>
            </a:defPPr>
            <a:lvl1pPr marR="0" lvl="0" algn="ctr" defTabSz="950973" fontAlgn="auto">
              <a:lnSpc>
                <a:spcPct val="100000"/>
              </a:lnSpc>
              <a:spcBef>
                <a:spcPts val="0"/>
              </a:spcBef>
              <a:spcAft>
                <a:spcPts val="0"/>
              </a:spcAft>
              <a:buClrTx/>
              <a:buSzTx/>
              <a:buFontTx/>
              <a:buNone/>
              <a:tabLst/>
              <a:defRPr kumimoji="0" sz="2000" b="0" i="0" u="none" strike="noStrike" kern="0" cap="none" spc="0" normalizeH="0" baseline="0">
                <a:ln>
                  <a:noFill/>
                </a:ln>
                <a:solidFill>
                  <a:srgbClr val="0078D7"/>
                </a:solidFill>
                <a:effectLst/>
                <a:uLnTx/>
                <a:uFillTx/>
                <a:latin typeface="+mj-lt"/>
                <a:ea typeface="MS PGothic" panose="020B0600070205080204" pitchFamily="34" charset="-128"/>
                <a:cs typeface="Segoe UI" panose="020B0502040204020203" pitchFamily="34" charset="0"/>
              </a:defRPr>
            </a:lvl1pPr>
          </a:lstStyle>
          <a:p>
            <a:r>
              <a:rPr lang="en-US" sz="1500" dirty="0"/>
              <a:t>Triggers</a:t>
            </a:r>
          </a:p>
        </p:txBody>
      </p:sp>
      <p:pic>
        <p:nvPicPr>
          <p:cNvPr id="55" name="Graphic 54" descr="Refresh">
            <a:extLst>
              <a:ext uri="{FF2B5EF4-FFF2-40B4-BE49-F238E27FC236}">
                <a16:creationId xmlns:a16="http://schemas.microsoft.com/office/drawing/2014/main" id="{F5588C4A-3DA5-464B-B905-70C71DC915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68022" y="1462804"/>
            <a:ext cx="622832" cy="622832"/>
          </a:xfrm>
          <a:prstGeom prst="rect">
            <a:avLst/>
          </a:prstGeom>
        </p:spPr>
      </p:pic>
      <p:grpSp>
        <p:nvGrpSpPr>
          <p:cNvPr id="44" name="Group 43" descr="Dataset icon&#10;">
            <a:extLst>
              <a:ext uri="{FF2B5EF4-FFF2-40B4-BE49-F238E27FC236}">
                <a16:creationId xmlns:a16="http://schemas.microsoft.com/office/drawing/2014/main" id="{00DD8B39-BD8D-4FBB-871E-2C8E20487521}"/>
              </a:ext>
            </a:extLst>
          </p:cNvPr>
          <p:cNvGrpSpPr/>
          <p:nvPr/>
        </p:nvGrpSpPr>
        <p:grpSpPr>
          <a:xfrm>
            <a:off x="6075325" y="3023262"/>
            <a:ext cx="1079006" cy="1012847"/>
            <a:chOff x="8109734" y="4398626"/>
            <a:chExt cx="1920092" cy="1802362"/>
          </a:xfrm>
        </p:grpSpPr>
        <p:pic>
          <p:nvPicPr>
            <p:cNvPr id="45" name="Graphic 44" descr="Table">
              <a:extLst>
                <a:ext uri="{FF2B5EF4-FFF2-40B4-BE49-F238E27FC236}">
                  <a16:creationId xmlns:a16="http://schemas.microsoft.com/office/drawing/2014/main" id="{8BC836C0-3DBE-4832-BF7B-152A1309C42C}"/>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5464" t="18505" r="5464" b="18505"/>
            <a:stretch/>
          </p:blipFill>
          <p:spPr>
            <a:xfrm>
              <a:off x="8109734" y="4398626"/>
              <a:ext cx="1920092" cy="1357840"/>
            </a:xfrm>
            <a:prstGeom prst="rect">
              <a:avLst/>
            </a:prstGeom>
          </p:spPr>
        </p:pic>
        <p:sp>
          <p:nvSpPr>
            <p:cNvPr id="46" name="TextBox 45">
              <a:extLst>
                <a:ext uri="{FF2B5EF4-FFF2-40B4-BE49-F238E27FC236}">
                  <a16:creationId xmlns:a16="http://schemas.microsoft.com/office/drawing/2014/main" id="{C23955A8-16ED-4274-8C9D-9B044971E9C8}"/>
                </a:ext>
              </a:extLst>
            </p:cNvPr>
            <p:cNvSpPr txBox="1"/>
            <p:nvPr/>
          </p:nvSpPr>
          <p:spPr>
            <a:xfrm>
              <a:off x="8534924" y="5728607"/>
              <a:ext cx="1069706" cy="472381"/>
            </a:xfrm>
            <a:prstGeom prst="rect">
              <a:avLst/>
            </a:prstGeom>
          </p:spPr>
          <p:txBody>
            <a:bodyPr wrap="none" lIns="0" tIns="3429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500" dirty="0">
                  <a:solidFill>
                    <a:srgbClr val="0078D7"/>
                  </a:solidFill>
                  <a:latin typeface="+mj-lt"/>
                  <a:cs typeface="Segoe UI" panose="020B0502040204020203" pitchFamily="34" charset="0"/>
                </a:rPr>
                <a:t>Dataset</a:t>
              </a:r>
            </a:p>
          </p:txBody>
        </p:sp>
      </p:grpSp>
      <p:grpSp>
        <p:nvGrpSpPr>
          <p:cNvPr id="57" name="Group 56" descr="A circle representing ">
            <a:extLst>
              <a:ext uri="{FF2B5EF4-FFF2-40B4-BE49-F238E27FC236}">
                <a16:creationId xmlns:a16="http://schemas.microsoft.com/office/drawing/2014/main" id="{CFF8E827-27F4-4E7E-9AE1-B6DD073F5AEC}"/>
              </a:ext>
            </a:extLst>
          </p:cNvPr>
          <p:cNvGrpSpPr/>
          <p:nvPr/>
        </p:nvGrpSpPr>
        <p:grpSpPr>
          <a:xfrm>
            <a:off x="7018502" y="1199213"/>
            <a:ext cx="1628782" cy="477566"/>
            <a:chOff x="9227963" y="1523248"/>
            <a:chExt cx="2585300" cy="758021"/>
          </a:xfrm>
        </p:grpSpPr>
        <p:sp>
          <p:nvSpPr>
            <p:cNvPr id="58" name="Flowchart: Connector 57">
              <a:extLst>
                <a:ext uri="{FF2B5EF4-FFF2-40B4-BE49-F238E27FC236}">
                  <a16:creationId xmlns:a16="http://schemas.microsoft.com/office/drawing/2014/main" id="{3BC25633-1A7B-40E2-B89D-4E8BFE315474}"/>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lnSpc>
                  <a:spcPct val="90000"/>
                </a:lnSpc>
                <a:spcAft>
                  <a:spcPts val="450"/>
                </a:spcAft>
                <a:defRPr/>
              </a:pPr>
              <a:r>
                <a:rPr lang="en-GB" b="1" dirty="0">
                  <a:solidFill>
                    <a:schemeClr val="bg1"/>
                  </a:solidFill>
                </a:rPr>
                <a:t>@</a:t>
              </a:r>
            </a:p>
          </p:txBody>
        </p:sp>
        <p:sp>
          <p:nvSpPr>
            <p:cNvPr id="59" name="TextBox 58">
              <a:extLst>
                <a:ext uri="{FF2B5EF4-FFF2-40B4-BE49-F238E27FC236}">
                  <a16:creationId xmlns:a16="http://schemas.microsoft.com/office/drawing/2014/main" id="{7F613C34-5C41-4BAB-964B-16DA1A57223F}"/>
                </a:ext>
              </a:extLst>
            </p:cNvPr>
            <p:cNvSpPr txBox="1"/>
            <p:nvPr/>
          </p:nvSpPr>
          <p:spPr>
            <a:xfrm>
              <a:off x="10144336" y="1680966"/>
              <a:ext cx="1668927" cy="421349"/>
            </a:xfrm>
            <a:prstGeom prst="rect">
              <a:avLst/>
            </a:prstGeom>
          </p:spPr>
          <p:txBody>
            <a:bodyPr wrap="square" lIns="0" tIns="3429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500" dirty="0">
                  <a:solidFill>
                    <a:srgbClr val="0078D7"/>
                  </a:solidFill>
                  <a:latin typeface="+mj-lt"/>
                  <a:cs typeface="Segoe UI" panose="020B0502040204020203" pitchFamily="34" charset="0"/>
                </a:rPr>
                <a:t>Parameters</a:t>
              </a:r>
            </a:p>
          </p:txBody>
        </p:sp>
      </p:grpSp>
      <p:grpSp>
        <p:nvGrpSpPr>
          <p:cNvPr id="60" name="Group 59" descr="A circle representing Integration Runtime">
            <a:extLst>
              <a:ext uri="{FF2B5EF4-FFF2-40B4-BE49-F238E27FC236}">
                <a16:creationId xmlns:a16="http://schemas.microsoft.com/office/drawing/2014/main" id="{D7A78E8F-1A3B-4CB1-A8A6-602293FD7EE9}"/>
              </a:ext>
            </a:extLst>
          </p:cNvPr>
          <p:cNvGrpSpPr/>
          <p:nvPr/>
        </p:nvGrpSpPr>
        <p:grpSpPr>
          <a:xfrm>
            <a:off x="7019165" y="1834978"/>
            <a:ext cx="1628118" cy="496290"/>
            <a:chOff x="9227963" y="2143621"/>
            <a:chExt cx="2584247" cy="787741"/>
          </a:xfrm>
        </p:grpSpPr>
        <p:sp>
          <p:nvSpPr>
            <p:cNvPr id="61" name="Flowchart: Connector 60">
              <a:extLst>
                <a:ext uri="{FF2B5EF4-FFF2-40B4-BE49-F238E27FC236}">
                  <a16:creationId xmlns:a16="http://schemas.microsoft.com/office/drawing/2014/main" id="{416D5814-4206-475A-8504-42C778E94D88}"/>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lnSpc>
                  <a:spcPct val="90000"/>
                </a:lnSpc>
                <a:spcAft>
                  <a:spcPts val="450"/>
                </a:spcAft>
              </a:pPr>
              <a:r>
                <a:rPr lang="en-GB" b="1" dirty="0">
                  <a:solidFill>
                    <a:schemeClr val="bg1"/>
                  </a:solidFill>
                </a:rPr>
                <a:t>IR</a:t>
              </a:r>
            </a:p>
          </p:txBody>
        </p:sp>
        <p:sp>
          <p:nvSpPr>
            <p:cNvPr id="62" name="TextBox 61">
              <a:extLst>
                <a:ext uri="{FF2B5EF4-FFF2-40B4-BE49-F238E27FC236}">
                  <a16:creationId xmlns:a16="http://schemas.microsoft.com/office/drawing/2014/main" id="{A51FBEB1-AAEE-4BFC-AF63-EFE72526302F}"/>
                </a:ext>
              </a:extLst>
            </p:cNvPr>
            <p:cNvSpPr txBox="1"/>
            <p:nvPr/>
          </p:nvSpPr>
          <p:spPr>
            <a:xfrm>
              <a:off x="10155398" y="2143621"/>
              <a:ext cx="1656812" cy="787741"/>
            </a:xfrm>
            <a:prstGeom prst="rect">
              <a:avLst/>
            </a:prstGeom>
          </p:spPr>
          <p:txBody>
            <a:bodyPr wrap="square" lIns="0" tIns="3429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500" dirty="0">
                  <a:solidFill>
                    <a:srgbClr val="0078D7"/>
                  </a:solidFill>
                  <a:latin typeface="+mj-lt"/>
                  <a:cs typeface="Segoe UI" panose="020B0502040204020203" pitchFamily="34" charset="0"/>
                </a:rPr>
                <a:t>Integration</a:t>
              </a:r>
              <a:br>
                <a:rPr lang="en-US" sz="1500" dirty="0">
                  <a:solidFill>
                    <a:srgbClr val="0078D7"/>
                  </a:solidFill>
                  <a:latin typeface="+mj-lt"/>
                  <a:cs typeface="Segoe UI" panose="020B0502040204020203" pitchFamily="34" charset="0"/>
                </a:rPr>
              </a:br>
              <a:r>
                <a:rPr lang="en-US" sz="1500" dirty="0">
                  <a:solidFill>
                    <a:srgbClr val="0078D7"/>
                  </a:solidFill>
                  <a:latin typeface="+mj-lt"/>
                  <a:cs typeface="Segoe UI" panose="020B0502040204020203" pitchFamily="34" charset="0"/>
                </a:rPr>
                <a:t>Runtime</a:t>
              </a:r>
            </a:p>
          </p:txBody>
        </p:sp>
      </p:grpSp>
      <p:grpSp>
        <p:nvGrpSpPr>
          <p:cNvPr id="63" name="Group 62" descr="A circle representing ControlFlow&#10;">
            <a:extLst>
              <a:ext uri="{FF2B5EF4-FFF2-40B4-BE49-F238E27FC236}">
                <a16:creationId xmlns:a16="http://schemas.microsoft.com/office/drawing/2014/main" id="{AA78465A-8219-45EF-AD6B-D1FF16B04F7C}"/>
              </a:ext>
            </a:extLst>
          </p:cNvPr>
          <p:cNvGrpSpPr/>
          <p:nvPr/>
        </p:nvGrpSpPr>
        <p:grpSpPr>
          <a:xfrm>
            <a:off x="7018883" y="2480105"/>
            <a:ext cx="1536581" cy="496290"/>
            <a:chOff x="9219646" y="3063626"/>
            <a:chExt cx="2438954" cy="787741"/>
          </a:xfrm>
        </p:grpSpPr>
        <p:sp>
          <p:nvSpPr>
            <p:cNvPr id="64" name="Flowchart: Connector 63">
              <a:extLst>
                <a:ext uri="{FF2B5EF4-FFF2-40B4-BE49-F238E27FC236}">
                  <a16:creationId xmlns:a16="http://schemas.microsoft.com/office/drawing/2014/main" id="{6B518FE4-4F42-4DBB-B7B8-216D54C13008}"/>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lnSpc>
                  <a:spcPct val="90000"/>
                </a:lnSpc>
                <a:spcAft>
                  <a:spcPts val="450"/>
                </a:spcAft>
                <a:defRPr/>
              </a:pPr>
              <a:r>
                <a:rPr lang="en-GB" b="1" dirty="0">
                  <a:solidFill>
                    <a:srgbClr val="0078D7"/>
                  </a:solidFill>
                </a:rPr>
                <a:t>CF</a:t>
              </a:r>
            </a:p>
          </p:txBody>
        </p:sp>
        <p:sp>
          <p:nvSpPr>
            <p:cNvPr id="65" name="TextBox 64">
              <a:extLst>
                <a:ext uri="{FF2B5EF4-FFF2-40B4-BE49-F238E27FC236}">
                  <a16:creationId xmlns:a16="http://schemas.microsoft.com/office/drawing/2014/main" id="{0B661702-6C77-4344-AB8D-AB3ED336560E}"/>
                </a:ext>
              </a:extLst>
            </p:cNvPr>
            <p:cNvSpPr txBox="1"/>
            <p:nvPr/>
          </p:nvSpPr>
          <p:spPr>
            <a:xfrm>
              <a:off x="10142389" y="3063626"/>
              <a:ext cx="1516211" cy="787741"/>
            </a:xfrm>
            <a:prstGeom prst="rect">
              <a:avLst/>
            </a:prstGeom>
          </p:spPr>
          <p:txBody>
            <a:bodyPr wrap="square" lIns="0" tIns="3429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500" dirty="0">
                  <a:solidFill>
                    <a:srgbClr val="0078D7"/>
                  </a:solidFill>
                  <a:latin typeface="+mj-lt"/>
                  <a:cs typeface="Segoe UI" panose="020B0502040204020203" pitchFamily="34" charset="0"/>
                </a:rPr>
                <a:t>Control</a:t>
              </a:r>
              <a:br>
                <a:rPr lang="en-US" sz="1500" dirty="0">
                  <a:solidFill>
                    <a:srgbClr val="0078D7"/>
                  </a:solidFill>
                  <a:latin typeface="+mj-lt"/>
                  <a:cs typeface="Segoe UI" panose="020B0502040204020203" pitchFamily="34" charset="0"/>
                </a:rPr>
              </a:br>
              <a:r>
                <a:rPr lang="en-US" sz="1500" dirty="0">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2984857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left)">
                                      <p:cBhvr>
                                        <p:cTn id="30" dur="500"/>
                                        <p:tgtEl>
                                          <p:spTgt spid="47"/>
                                        </p:tgtEl>
                                      </p:cBhvr>
                                    </p:animEffect>
                                  </p:childTnLst>
                                </p:cTn>
                              </p:par>
                            </p:childTnLst>
                          </p:cTn>
                        </p:par>
                        <p:par>
                          <p:cTn id="31" fill="hold">
                            <p:stCondLst>
                              <p:cond delay="500"/>
                            </p:stCondLst>
                            <p:childTnLst>
                              <p:par>
                                <p:cTn id="32" presetID="10" presetClass="entr" presetSubtype="0" fill="hold" grpId="1"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8" presetClass="emph" presetSubtype="0" fill="hold" nodeType="withEffect">
                                  <p:stCondLst>
                                    <p:cond delay="0"/>
                                  </p:stCondLst>
                                  <p:childTnLst>
                                    <p:animRot by="21600000">
                                      <p:cBhvr>
                                        <p:cTn id="46" dur="2000" fill="hold"/>
                                        <p:tgtEl>
                                          <p:spTgt spid="49"/>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48"/>
                                        </p:tgtEl>
                                      </p:cBhvr>
                                    </p:animEffect>
                                    <p:set>
                                      <p:cBhvr>
                                        <p:cTn id="51" dur="1" fill="hold">
                                          <p:stCondLst>
                                            <p:cond delay="499"/>
                                          </p:stCondLst>
                                        </p:cTn>
                                        <p:tgtEl>
                                          <p:spTgt spid="4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8" presetClass="emph" presetSubtype="0" fill="hold" nodeType="withEffect">
                                  <p:stCondLst>
                                    <p:cond delay="0"/>
                                  </p:stCondLst>
                                  <p:childTnLst>
                                    <p:animRot by="21600000">
                                      <p:cBhvr>
                                        <p:cTn id="82" dur="2000" fill="hold"/>
                                        <p:tgtEl>
                                          <p:spTgt spid="55"/>
                                        </p:tgtEl>
                                        <p:attrNameLst>
                                          <p:attrName>r</p:attrName>
                                        </p:attrNameLst>
                                      </p:cBhvr>
                                    </p:animRot>
                                  </p:childTnLst>
                                </p:cTn>
                              </p:par>
                            </p:childTnLst>
                          </p:cTn>
                        </p:par>
                      </p:childTnLst>
                    </p:cTn>
                  </p:par>
                  <p:par>
                    <p:cTn id="83" fill="hold">
                      <p:stCondLst>
                        <p:cond delay="indefinite"/>
                      </p:stCondLst>
                      <p:childTnLst>
                        <p:par>
                          <p:cTn id="84" fill="hold">
                            <p:stCondLst>
                              <p:cond delay="0"/>
                            </p:stCondLst>
                            <p:childTnLst>
                              <p:par>
                                <p:cTn id="85" presetID="50" presetClass="path" presetSubtype="0" accel="50000" decel="50000" fill="hold" grpId="0" nodeType="clickEffect">
                                  <p:stCondLst>
                                    <p:cond delay="0"/>
                                  </p:stCondLst>
                                  <p:childTnLst>
                                    <p:animMotion origin="layout" path="M 5.55112E-17 -3.33333E-6 L 0.18854 -3.33333E-6 C 0.27305 -3.33333E-6 0.37721 0.02732 0.37721 0.04931 L 0.37721 0.09931 " pathEditMode="relative" rAng="0" ptsTypes="AAAA">
                                      <p:cBhvr>
                                        <p:cTn id="86" dur="2000" fill="hold"/>
                                        <p:tgtEl>
                                          <p:spTgt spid="56"/>
                                        </p:tgtEl>
                                        <p:attrNameLst>
                                          <p:attrName>ppt_x</p:attrName>
                                          <p:attrName>ppt_y</p:attrName>
                                        </p:attrNameLst>
                                      </p:cBhvr>
                                      <p:rCtr x="18854" y="4954"/>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500"/>
                                        <p:tgtEl>
                                          <p:spTgt spid="5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0"/>
                                        </p:tgtEl>
                                        <p:attrNameLst>
                                          <p:attrName>style.visibility</p:attrName>
                                        </p:attrNameLst>
                                      </p:cBhvr>
                                      <p:to>
                                        <p:strVal val="visible"/>
                                      </p:to>
                                    </p:set>
                                    <p:animEffect transition="in" filter="fade">
                                      <p:cBhvr>
                                        <p:cTn id="96" dur="500"/>
                                        <p:tgtEl>
                                          <p:spTgt spid="6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3"/>
                                        </p:tgtEl>
                                        <p:attrNameLst>
                                          <p:attrName>style.visibility</p:attrName>
                                        </p:attrNameLst>
                                      </p:cBhvr>
                                      <p:to>
                                        <p:strVal val="visible"/>
                                      </p:to>
                                    </p:set>
                                    <p:animEffect transition="in" filter="fade">
                                      <p:cBhvr>
                                        <p:cTn id="10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56" grpId="0"/>
      <p:bldP spid="56" grpId="1"/>
      <p:bldP spid="48" grpId="0" animBg="1"/>
      <p:bldP spid="48" grpId="1" animBg="1"/>
      <p:bldP spid="53" grpId="0" animBg="1"/>
      <p:bldP spid="52" grpId="0"/>
      <p:bldP spid="5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DP-900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6" name="Picture 5">
            <a:extLst>
              <a:ext uri="{FF2B5EF4-FFF2-40B4-BE49-F238E27FC236}">
                <a16:creationId xmlns:a16="http://schemas.microsoft.com/office/drawing/2014/main" id="{115DDC46-6BCF-426A-ADB9-78D614689637}"/>
              </a:ext>
            </a:extLst>
          </p:cNvPr>
          <p:cNvPicPr>
            <a:picLocks noChangeAspect="1"/>
          </p:cNvPicPr>
          <p:nvPr/>
        </p:nvPicPr>
        <p:blipFill>
          <a:blip r:embed="rId2"/>
          <a:stretch>
            <a:fillRect/>
          </a:stretch>
        </p:blipFill>
        <p:spPr>
          <a:xfrm>
            <a:off x="696565" y="1144455"/>
            <a:ext cx="7750869" cy="3171513"/>
          </a:xfrm>
          <a:prstGeom prst="rect">
            <a:avLst/>
          </a:prstGeom>
        </p:spPr>
      </p:pic>
    </p:spTree>
    <p:extLst>
      <p:ext uri="{BB962C8B-B14F-4D97-AF65-F5344CB8AC3E}">
        <p14:creationId xmlns:p14="http://schemas.microsoft.com/office/powerpoint/2010/main" val="3124810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30A7B783-EA01-4218-89C3-B8580653195C}"/>
              </a:ext>
            </a:extLst>
          </p:cNvPr>
          <p:cNvPicPr>
            <a:picLocks noChangeAspect="1"/>
          </p:cNvPicPr>
          <p:nvPr/>
        </p:nvPicPr>
        <p:blipFill>
          <a:blip r:embed="rId2"/>
          <a:stretch>
            <a:fillRect/>
          </a:stretch>
        </p:blipFill>
        <p:spPr>
          <a:xfrm>
            <a:off x="2608438" y="657872"/>
            <a:ext cx="3942857" cy="4266667"/>
          </a:xfrm>
          <a:prstGeom prst="rect">
            <a:avLst/>
          </a:prstGeom>
        </p:spPr>
      </p:pic>
    </p:spTree>
    <p:extLst>
      <p:ext uri="{BB962C8B-B14F-4D97-AF65-F5344CB8AC3E}">
        <p14:creationId xmlns:p14="http://schemas.microsoft.com/office/powerpoint/2010/main" val="6815284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B5F4526-F934-4ACA-BD68-2B22C2BF8FA3}"/>
              </a:ext>
            </a:extLst>
          </p:cNvPr>
          <p:cNvPicPr>
            <a:picLocks noChangeAspect="1"/>
          </p:cNvPicPr>
          <p:nvPr/>
        </p:nvPicPr>
        <p:blipFill>
          <a:blip r:embed="rId2"/>
          <a:stretch>
            <a:fillRect/>
          </a:stretch>
        </p:blipFill>
        <p:spPr>
          <a:xfrm>
            <a:off x="2255520" y="672932"/>
            <a:ext cx="4632960" cy="4302958"/>
          </a:xfrm>
          <a:prstGeom prst="rect">
            <a:avLst/>
          </a:prstGeom>
        </p:spPr>
      </p:pic>
    </p:spTree>
    <p:extLst>
      <p:ext uri="{BB962C8B-B14F-4D97-AF65-F5344CB8AC3E}">
        <p14:creationId xmlns:p14="http://schemas.microsoft.com/office/powerpoint/2010/main" val="1076999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4" name="Picture 3">
            <a:extLst>
              <a:ext uri="{FF2B5EF4-FFF2-40B4-BE49-F238E27FC236}">
                <a16:creationId xmlns:a16="http://schemas.microsoft.com/office/drawing/2014/main" id="{36D1A932-A4A6-463B-A049-A4DE2A329590}"/>
              </a:ext>
            </a:extLst>
          </p:cNvPr>
          <p:cNvPicPr>
            <a:picLocks noChangeAspect="1"/>
          </p:cNvPicPr>
          <p:nvPr/>
        </p:nvPicPr>
        <p:blipFill>
          <a:blip r:embed="rId2"/>
          <a:stretch>
            <a:fillRect/>
          </a:stretch>
        </p:blipFill>
        <p:spPr>
          <a:xfrm>
            <a:off x="1371158" y="1124969"/>
            <a:ext cx="6401684" cy="2893561"/>
          </a:xfrm>
          <a:prstGeom prst="rect">
            <a:avLst/>
          </a:prstGeom>
        </p:spPr>
      </p:pic>
    </p:spTree>
    <p:extLst>
      <p:ext uri="{BB962C8B-B14F-4D97-AF65-F5344CB8AC3E}">
        <p14:creationId xmlns:p14="http://schemas.microsoft.com/office/powerpoint/2010/main" val="9291202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CD2C2E7-A646-467B-A8F2-FA0D3528C52C}"/>
              </a:ext>
            </a:extLst>
          </p:cNvPr>
          <p:cNvPicPr>
            <a:picLocks noChangeAspect="1"/>
          </p:cNvPicPr>
          <p:nvPr/>
        </p:nvPicPr>
        <p:blipFill>
          <a:blip r:embed="rId2"/>
          <a:stretch>
            <a:fillRect/>
          </a:stretch>
        </p:blipFill>
        <p:spPr>
          <a:xfrm>
            <a:off x="1451401" y="1067728"/>
            <a:ext cx="6241198" cy="3206488"/>
          </a:xfrm>
          <a:prstGeom prst="rect">
            <a:avLst/>
          </a:prstGeom>
        </p:spPr>
      </p:pic>
    </p:spTree>
    <p:extLst>
      <p:ext uri="{BB962C8B-B14F-4D97-AF65-F5344CB8AC3E}">
        <p14:creationId xmlns:p14="http://schemas.microsoft.com/office/powerpoint/2010/main" val="3534772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4ADD48C2-927E-4E87-AEA1-69D5256F4841}"/>
              </a:ext>
            </a:extLst>
          </p:cNvPr>
          <p:cNvPicPr>
            <a:picLocks noChangeAspect="1"/>
          </p:cNvPicPr>
          <p:nvPr/>
        </p:nvPicPr>
        <p:blipFill>
          <a:blip r:embed="rId2"/>
          <a:stretch>
            <a:fillRect/>
          </a:stretch>
        </p:blipFill>
        <p:spPr>
          <a:xfrm>
            <a:off x="996057" y="1078499"/>
            <a:ext cx="7151886" cy="2986501"/>
          </a:xfrm>
          <a:prstGeom prst="rect">
            <a:avLst/>
          </a:prstGeom>
        </p:spPr>
      </p:pic>
    </p:spTree>
    <p:extLst>
      <p:ext uri="{BB962C8B-B14F-4D97-AF65-F5344CB8AC3E}">
        <p14:creationId xmlns:p14="http://schemas.microsoft.com/office/powerpoint/2010/main" val="30432873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FE6700B5-408B-4549-B451-CDE39828D9B8}"/>
              </a:ext>
            </a:extLst>
          </p:cNvPr>
          <p:cNvPicPr>
            <a:picLocks noChangeAspect="1"/>
          </p:cNvPicPr>
          <p:nvPr/>
        </p:nvPicPr>
        <p:blipFill>
          <a:blip r:embed="rId2"/>
          <a:stretch>
            <a:fillRect/>
          </a:stretch>
        </p:blipFill>
        <p:spPr>
          <a:xfrm>
            <a:off x="1606710" y="790593"/>
            <a:ext cx="5930579" cy="3819511"/>
          </a:xfrm>
          <a:prstGeom prst="rect">
            <a:avLst/>
          </a:prstGeom>
        </p:spPr>
      </p:pic>
    </p:spTree>
    <p:extLst>
      <p:ext uri="{BB962C8B-B14F-4D97-AF65-F5344CB8AC3E}">
        <p14:creationId xmlns:p14="http://schemas.microsoft.com/office/powerpoint/2010/main" val="3841873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7085</TotalTime>
  <Words>6852</Words>
  <Application>Microsoft Office PowerPoint</Application>
  <PresentationFormat>On-screen Show (16:9)</PresentationFormat>
  <Paragraphs>1114</Paragraphs>
  <Slides>85</Slides>
  <Notes>49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85</vt:i4>
      </vt:variant>
    </vt:vector>
  </HeadingPairs>
  <TitlesOfParts>
    <vt:vector size="98" baseType="lpstr">
      <vt:lpstr>-apple-system</vt:lpstr>
      <vt:lpstr>Arial</vt:lpstr>
      <vt:lpstr>Calibri</vt:lpstr>
      <vt:lpstr>Consolas</vt:lpstr>
      <vt:lpstr>Gotham Medium</vt:lpstr>
      <vt:lpstr>Segoe UI</vt:lpstr>
      <vt:lpstr>Segoe UI Light</vt:lpstr>
      <vt:lpstr>Segoe UI Semibold</vt:lpstr>
      <vt:lpstr>Segoe UI Semilight</vt:lpstr>
      <vt:lpstr>Tahoma</vt:lpstr>
      <vt:lpstr>Times New Roman</vt:lpstr>
      <vt:lpstr>Wingdings</vt:lpstr>
      <vt:lpstr>Standard_LiveLessons_2017</vt:lpstr>
      <vt:lpstr>Exam DP-900: Microsoft Azure Data Fundamentals Crash Course</vt:lpstr>
      <vt:lpstr>Tim Warner</vt:lpstr>
      <vt:lpstr>Session 1 of 2 Agenda</vt:lpstr>
      <vt:lpstr>Session 2 of 2 Agenda</vt:lpstr>
      <vt:lpstr>Course Materials</vt:lpstr>
      <vt:lpstr>A Different Kind of Training</vt:lpstr>
      <vt:lpstr>Session Recordings</vt:lpstr>
      <vt:lpstr>Session Recordings</vt:lpstr>
      <vt:lpstr>Session Recordings</vt:lpstr>
      <vt:lpstr>DP-900 Changes: January 27, 2021</vt:lpstr>
      <vt:lpstr> </vt:lpstr>
      <vt:lpstr>Thank you!</vt:lpstr>
      <vt:lpstr>Core Data Concepts</vt:lpstr>
      <vt:lpstr>Data Types</vt:lpstr>
      <vt:lpstr>Data Workload Types</vt:lpstr>
      <vt:lpstr>Transactional workloads</vt:lpstr>
      <vt:lpstr>Analytical system</vt:lpstr>
      <vt:lpstr>Batch data/streaming data</vt:lpstr>
      <vt:lpstr>Data Types</vt:lpstr>
      <vt:lpstr>Data Formats - JSON</vt:lpstr>
      <vt:lpstr>Non-Relational Data</vt:lpstr>
      <vt:lpstr>Explore characteristics of non-relational data</vt:lpstr>
      <vt:lpstr>Identify non-relational database use cases</vt:lpstr>
      <vt:lpstr>Types of non-relational data</vt:lpstr>
      <vt:lpstr>What is unstructured data?</vt:lpstr>
      <vt:lpstr>What is NoSQL?</vt:lpstr>
      <vt:lpstr>What is a graph database?</vt:lpstr>
      <vt:lpstr>What applications require a graph database?</vt:lpstr>
      <vt:lpstr>Explore Azure Table storage</vt:lpstr>
      <vt:lpstr>Explore Azure Blob storage</vt:lpstr>
      <vt:lpstr>Explore Azure File storage</vt:lpstr>
      <vt:lpstr>Explore Azure Cosmos DB</vt:lpstr>
      <vt:lpstr>Use cases for Azure Cosmos DB</vt:lpstr>
      <vt:lpstr>Cosmos DB APIs</vt:lpstr>
      <vt:lpstr>Query Azure Cosmos DB</vt:lpstr>
      <vt:lpstr>Relational Data</vt:lpstr>
      <vt:lpstr>Identify relational database use cases</vt:lpstr>
      <vt:lpstr>Tables</vt:lpstr>
      <vt:lpstr>Entities</vt:lpstr>
      <vt:lpstr>Normalization</vt:lpstr>
      <vt:lpstr>Relations</vt:lpstr>
      <vt:lpstr>Indexes</vt:lpstr>
      <vt:lpstr>View</vt:lpstr>
      <vt:lpstr>Introduction to SQL</vt:lpstr>
      <vt:lpstr>SQL Statement types</vt:lpstr>
      <vt:lpstr>Use DML statements</vt:lpstr>
      <vt:lpstr>Elements of the SELECT Statement</vt:lpstr>
      <vt:lpstr>Example of SELECT statement</vt:lpstr>
      <vt:lpstr>Example of INSERT statement</vt:lpstr>
      <vt:lpstr>Use DDL statements</vt:lpstr>
      <vt:lpstr>Example of CREATE statement</vt:lpstr>
      <vt:lpstr>Data Analytics</vt:lpstr>
      <vt:lpstr>What is data ingestion?</vt:lpstr>
      <vt:lpstr>What is data processing?</vt:lpstr>
      <vt:lpstr>What is ETL? </vt:lpstr>
      <vt:lpstr>What is ELT?  </vt:lpstr>
      <vt:lpstr>Explore data visualization</vt:lpstr>
      <vt:lpstr>Power BI</vt:lpstr>
      <vt:lpstr>Explore data analytics</vt:lpstr>
      <vt:lpstr>What is modern data warehousing?</vt:lpstr>
      <vt:lpstr>Combine batch and stream processing</vt:lpstr>
      <vt:lpstr>What is Azure Data Lake storage?</vt:lpstr>
      <vt:lpstr>What is Azure Databricks?</vt:lpstr>
      <vt:lpstr>What is Azure Synapse Analytics?</vt:lpstr>
      <vt:lpstr>What is Azure Analysis Services?</vt:lpstr>
      <vt:lpstr>What is Azure HDInsight?</vt:lpstr>
      <vt:lpstr>Describe data ingestion in Azure</vt:lpstr>
      <vt:lpstr>Describe components of Azure Data Factory</vt:lpstr>
      <vt:lpstr>Exam DP-900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155</cp:revision>
  <dcterms:created xsi:type="dcterms:W3CDTF">2015-09-28T19:52:00Z</dcterms:created>
  <dcterms:modified xsi:type="dcterms:W3CDTF">2021-02-15T17:03:36Z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